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8" r:id="rId2"/>
    <p:sldId id="259" r:id="rId3"/>
    <p:sldId id="260" r:id="rId4"/>
    <p:sldId id="262"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117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88AFF5-94B0-454B-8FA4-BB088ADD3604}" type="datetimeFigureOut">
              <a:rPr lang="en-US" smtClean="0"/>
              <a:t>9/5/2020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10759F-DE10-48F0-8C35-A9879AD77EB7}" type="slidenum">
              <a:rPr lang="en-US" smtClean="0"/>
              <a:t>‹#›</a:t>
            </a:fld>
            <a:endParaRPr lang="en-US"/>
          </a:p>
        </p:txBody>
      </p:sp>
    </p:spTree>
    <p:extLst>
      <p:ext uri="{BB962C8B-B14F-4D97-AF65-F5344CB8AC3E}">
        <p14:creationId xmlns:p14="http://schemas.microsoft.com/office/powerpoint/2010/main" val="2439469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CA8DAF-E845-413E-A504-BC3E3D2583E5}" type="datetimeFigureOut">
              <a:rPr lang="en-US" smtClean="0"/>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1298558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A8DAF-E845-413E-A504-BC3E3D2583E5}" type="datetimeFigureOut">
              <a:rPr lang="en-US" smtClean="0"/>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390473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A8DAF-E845-413E-A504-BC3E3D2583E5}" type="datetimeFigureOut">
              <a:rPr lang="en-US" smtClean="0"/>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130884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CA8DAF-E845-413E-A504-BC3E3D2583E5}" type="datetimeFigureOut">
              <a:rPr lang="en-US" smtClean="0"/>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248843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6CA8DAF-E845-413E-A504-BC3E3D2583E5}" type="datetimeFigureOut">
              <a:rPr lang="en-US" smtClean="0"/>
              <a:t>9/5/2020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3289030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CA8DAF-E845-413E-A504-BC3E3D2583E5}" type="datetimeFigureOut">
              <a:rPr lang="en-US" smtClean="0"/>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3699132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CA8DAF-E845-413E-A504-BC3E3D2583E5}" type="datetimeFigureOut">
              <a:rPr lang="en-US" smtClean="0"/>
              <a:t>9/5/2020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20029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CA8DAF-E845-413E-A504-BC3E3D2583E5}" type="datetimeFigureOut">
              <a:rPr lang="en-US" smtClean="0"/>
              <a:t>9/5/2020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4200352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CA8DAF-E845-413E-A504-BC3E3D2583E5}" type="datetimeFigureOut">
              <a:rPr lang="en-US" smtClean="0"/>
              <a:t>9/5/2020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1620351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CA8DAF-E845-413E-A504-BC3E3D2583E5}" type="datetimeFigureOut">
              <a:rPr lang="en-US" smtClean="0"/>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300396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6CA8DAF-E845-413E-A504-BC3E3D2583E5}" type="datetimeFigureOut">
              <a:rPr lang="en-US" smtClean="0"/>
              <a:t>9/5/2020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AC2AE8-8D1C-4A92-A462-EB6F0E28D16F}" type="slidenum">
              <a:rPr lang="en-US" smtClean="0"/>
              <a:t>‹#›</a:t>
            </a:fld>
            <a:endParaRPr lang="en-US"/>
          </a:p>
        </p:txBody>
      </p:sp>
    </p:spTree>
    <p:extLst>
      <p:ext uri="{BB962C8B-B14F-4D97-AF65-F5344CB8AC3E}">
        <p14:creationId xmlns:p14="http://schemas.microsoft.com/office/powerpoint/2010/main" val="159882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CA8DAF-E845-413E-A504-BC3E3D2583E5}" type="datetimeFigureOut">
              <a:rPr lang="en-US" smtClean="0"/>
              <a:t>9/5/2020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AC2AE8-8D1C-4A92-A462-EB6F0E28D16F}" type="slidenum">
              <a:rPr lang="en-US" smtClean="0"/>
              <a:t>‹#›</a:t>
            </a:fld>
            <a:endParaRPr lang="en-US"/>
          </a:p>
        </p:txBody>
      </p:sp>
    </p:spTree>
    <p:extLst>
      <p:ext uri="{BB962C8B-B14F-4D97-AF65-F5344CB8AC3E}">
        <p14:creationId xmlns:p14="http://schemas.microsoft.com/office/powerpoint/2010/main" val="98985527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5"/>
            <a:ext cx="12192000" cy="1325563"/>
          </a:xfrm>
        </p:spPr>
        <p:txBody>
          <a:bodyPr/>
          <a:lstStyle/>
          <a:p>
            <a:pPr algn="ctr"/>
            <a:r>
              <a:rPr lang="en-US" dirty="0"/>
              <a:t>CFV population within District: </a:t>
            </a:r>
            <a:r>
              <a:rPr lang="en-US" dirty="0" smtClean="0"/>
              <a:t>D14</a:t>
            </a:r>
            <a:endParaRPr lang="en-US" dirty="0"/>
          </a:p>
        </p:txBody>
      </p:sp>
      <p:sp>
        <p:nvSpPr>
          <p:cNvPr id="3" name="Content Placeholder 2"/>
          <p:cNvSpPr>
            <a:spLocks noGrp="1"/>
          </p:cNvSpPr>
          <p:nvPr>
            <p:ph idx="1"/>
          </p:nvPr>
        </p:nvSpPr>
        <p:spPr>
          <a:xfrm>
            <a:off x="838199" y="1314450"/>
            <a:ext cx="9705975" cy="3599729"/>
          </a:xfrm>
        </p:spPr>
        <p:txBody>
          <a:bodyPr>
            <a:normAutofit/>
          </a:bodyPr>
          <a:lstStyle/>
          <a:p>
            <a:r>
              <a:rPr lang="en-US" dirty="0" smtClean="0"/>
              <a:t>There are approximately 1200 </a:t>
            </a:r>
            <a:r>
              <a:rPr lang="en-US" dirty="0"/>
              <a:t>vessels </a:t>
            </a:r>
            <a:r>
              <a:rPr lang="en-US" dirty="0" smtClean="0"/>
              <a:t>that are less </a:t>
            </a:r>
            <a:r>
              <a:rPr lang="en-US" dirty="0"/>
              <a:t>than 36 feet </a:t>
            </a:r>
            <a:r>
              <a:rPr lang="en-US" dirty="0" smtClean="0"/>
              <a:t>in length. They are issued </a:t>
            </a:r>
            <a:r>
              <a:rPr lang="en-US" dirty="0"/>
              <a:t>Commercial Marine License (CML) by the State of </a:t>
            </a:r>
            <a:r>
              <a:rPr lang="en-US" dirty="0" smtClean="0"/>
              <a:t>Hawaii and primarily engage </a:t>
            </a:r>
            <a:r>
              <a:rPr lang="en-US" dirty="0"/>
              <a:t>in traditional subsistence fishing.  </a:t>
            </a:r>
            <a:r>
              <a:rPr lang="en-US" dirty="0" smtClean="0"/>
              <a:t>Additionally, an </a:t>
            </a:r>
            <a:r>
              <a:rPr lang="en-US" dirty="0"/>
              <a:t>exemption exists for these vessels D14 MSIB 01-15</a:t>
            </a:r>
            <a:r>
              <a:rPr lang="en-US" dirty="0" smtClean="0"/>
              <a:t>. Vessels are exempt from 406 EPIRB requirements (PLB in lieu of) and life raft requirements if operating within 15 miles of the main Hawaiian Islands and with less than four POB.</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1611" y="4171229"/>
            <a:ext cx="4377651" cy="2525568"/>
          </a:xfrm>
          <a:prstGeom prst="rect">
            <a:avLst/>
          </a:prstGeom>
        </p:spPr>
      </p:pic>
    </p:spTree>
    <p:extLst>
      <p:ext uri="{BB962C8B-B14F-4D97-AF65-F5344CB8AC3E}">
        <p14:creationId xmlns:p14="http://schemas.microsoft.com/office/powerpoint/2010/main" val="17730828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3525"/>
            <a:ext cx="12192000" cy="1325563"/>
          </a:xfrm>
        </p:spPr>
        <p:txBody>
          <a:bodyPr/>
          <a:lstStyle/>
          <a:p>
            <a:pPr algn="ctr"/>
            <a:r>
              <a:rPr lang="en-US" dirty="0"/>
              <a:t>CFV population within District: </a:t>
            </a:r>
            <a:r>
              <a:rPr lang="en-US" dirty="0" smtClean="0"/>
              <a:t>D14</a:t>
            </a:r>
            <a:endParaRPr lang="en-US" dirty="0"/>
          </a:p>
        </p:txBody>
      </p:sp>
      <p:sp>
        <p:nvSpPr>
          <p:cNvPr id="3" name="Content Placeholder 2"/>
          <p:cNvSpPr>
            <a:spLocks noGrp="1"/>
          </p:cNvSpPr>
          <p:nvPr>
            <p:ph idx="1"/>
          </p:nvPr>
        </p:nvSpPr>
        <p:spPr>
          <a:xfrm>
            <a:off x="1083127" y="1367870"/>
            <a:ext cx="9897036" cy="2099286"/>
          </a:xfrm>
        </p:spPr>
        <p:txBody>
          <a:bodyPr>
            <a:noAutofit/>
          </a:bodyPr>
          <a:lstStyle/>
          <a:p>
            <a:r>
              <a:rPr lang="en-US" sz="2400" dirty="0"/>
              <a:t>US flagged distant water tuna fleet (DWTF).  </a:t>
            </a:r>
            <a:r>
              <a:rPr lang="en-US" sz="2400" smtClean="0"/>
              <a:t>45 </a:t>
            </a:r>
            <a:r>
              <a:rPr lang="en-US" sz="2400" dirty="0"/>
              <a:t>permits </a:t>
            </a:r>
            <a:r>
              <a:rPr lang="en-US" sz="2400" dirty="0" smtClean="0"/>
              <a:t>are issued </a:t>
            </a:r>
            <a:r>
              <a:rPr lang="en-US" sz="2400" dirty="0"/>
              <a:t>to the US by the South Pacific Tuna </a:t>
            </a:r>
            <a:r>
              <a:rPr lang="en-US" sz="2400" dirty="0" smtClean="0"/>
              <a:t>Treaty </a:t>
            </a:r>
            <a:r>
              <a:rPr lang="en-US" sz="2400" smtClean="0"/>
              <a:t>and 32 </a:t>
            </a:r>
            <a:r>
              <a:rPr lang="en-US" sz="2400" dirty="0"/>
              <a:t>vessels currently fishing.  These vessels are between 110 and 210 feet </a:t>
            </a:r>
            <a:r>
              <a:rPr lang="en-US" sz="2400" dirty="0" smtClean="0"/>
              <a:t>long</a:t>
            </a:r>
            <a:r>
              <a:rPr lang="en-US" sz="2400" dirty="0"/>
              <a:t> </a:t>
            </a:r>
            <a:r>
              <a:rPr lang="en-US" sz="2400" dirty="0" smtClean="0"/>
              <a:t>and average </a:t>
            </a:r>
            <a:r>
              <a:rPr lang="en-US" sz="2400" dirty="0"/>
              <a:t>1600 GRT.  </a:t>
            </a:r>
            <a:r>
              <a:rPr lang="en-US" sz="2400" dirty="0" smtClean="0"/>
              <a:t>The majority </a:t>
            </a:r>
            <a:r>
              <a:rPr lang="en-US" sz="2400" dirty="0"/>
              <a:t>of this fleet is foreign built and limited to “registry” endorsement </a:t>
            </a:r>
            <a:r>
              <a:rPr lang="en-US" sz="2400" dirty="0" smtClean="0"/>
              <a:t>only so they </a:t>
            </a:r>
            <a:r>
              <a:rPr lang="en-US" sz="2400" dirty="0"/>
              <a:t>cannot land fish in a US port. This fleet primarily fishes from Pago </a:t>
            </a:r>
            <a:r>
              <a:rPr lang="en-US" sz="2400" dirty="0" smtClean="0"/>
              <a:t>Pago, American </a:t>
            </a:r>
            <a:r>
              <a:rPr lang="en-US" sz="2400" dirty="0"/>
              <a:t>Samoa and Majuro, Republic of the Marshall Islands.  </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0327" y="3672329"/>
            <a:ext cx="3259836" cy="2444877"/>
          </a:xfrm>
          <a:prstGeom prst="rect">
            <a:avLst/>
          </a:prstGeom>
        </p:spPr>
      </p:pic>
      <p:sp>
        <p:nvSpPr>
          <p:cNvPr id="5" name="TextBox 4"/>
          <p:cNvSpPr txBox="1"/>
          <p:nvPr/>
        </p:nvSpPr>
        <p:spPr>
          <a:xfrm>
            <a:off x="1256145" y="3371274"/>
            <a:ext cx="6403031" cy="3046988"/>
          </a:xfrm>
          <a:prstGeom prst="rect">
            <a:avLst/>
          </a:prstGeom>
          <a:noFill/>
        </p:spPr>
        <p:txBody>
          <a:bodyPr wrap="square" rtlCol="0">
            <a:spAutoFit/>
          </a:bodyPr>
          <a:lstStyle/>
          <a:p>
            <a:r>
              <a:rPr lang="en-US" sz="2400" dirty="0"/>
              <a:t>DWTF vessels seldom call on US ports and are not required to.  Due to provisions in the Magnusson Stevens Fisheries Act these vessels are exempt from US manning standards so they can hire all foreign crew but a US citizen is still required to be the Master. This fleet is currently mostly using CG approved third party examiners. This fleet does not carry US fisheries observers.</a:t>
            </a:r>
          </a:p>
        </p:txBody>
      </p:sp>
    </p:spTree>
    <p:extLst>
      <p:ext uri="{BB962C8B-B14F-4D97-AF65-F5344CB8AC3E}">
        <p14:creationId xmlns:p14="http://schemas.microsoft.com/office/powerpoint/2010/main" val="18996842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tint val="95000"/>
            <a:satMod val="17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365125"/>
            <a:ext cx="12192000" cy="1325563"/>
          </a:xfrm>
        </p:spPr>
        <p:txBody>
          <a:bodyPr/>
          <a:lstStyle/>
          <a:p>
            <a:pPr algn="ctr"/>
            <a:r>
              <a:rPr lang="en-US" dirty="0"/>
              <a:t>CFV population within District: D14</a:t>
            </a:r>
          </a:p>
        </p:txBody>
      </p:sp>
      <p:sp>
        <p:nvSpPr>
          <p:cNvPr id="3" name="Content Placeholder 2"/>
          <p:cNvSpPr>
            <a:spLocks noGrp="1"/>
          </p:cNvSpPr>
          <p:nvPr>
            <p:ph idx="4294967295"/>
          </p:nvPr>
        </p:nvSpPr>
        <p:spPr>
          <a:xfrm>
            <a:off x="4156364" y="1601040"/>
            <a:ext cx="6809152" cy="4642742"/>
          </a:xfrm>
        </p:spPr>
        <p:txBody>
          <a:bodyPr>
            <a:normAutofit/>
          </a:bodyPr>
          <a:lstStyle/>
          <a:p>
            <a:r>
              <a:rPr lang="en-US" sz="2600" dirty="0" smtClean="0"/>
              <a:t>The Long </a:t>
            </a:r>
            <a:r>
              <a:rPr lang="en-US" sz="2600" dirty="0"/>
              <a:t>Line </a:t>
            </a:r>
            <a:r>
              <a:rPr lang="en-US" sz="2600" dirty="0" smtClean="0"/>
              <a:t>Fleet is primarily </a:t>
            </a:r>
            <a:r>
              <a:rPr lang="en-US" sz="2600" dirty="0"/>
              <a:t>based out of </a:t>
            </a:r>
            <a:r>
              <a:rPr lang="en-US" sz="2600" dirty="0" smtClean="0"/>
              <a:t>Honolulu, Hawaii </a:t>
            </a:r>
            <a:r>
              <a:rPr lang="en-US" sz="2600" dirty="0"/>
              <a:t>and Pago </a:t>
            </a:r>
            <a:r>
              <a:rPr lang="en-US" sz="2600" dirty="0" smtClean="0"/>
              <a:t>Pago, </a:t>
            </a:r>
            <a:r>
              <a:rPr lang="en-US" sz="2600" dirty="0"/>
              <a:t>American Samoa.  </a:t>
            </a:r>
            <a:r>
              <a:rPr lang="en-US" sz="2600" dirty="0" smtClean="0"/>
              <a:t>There are 160 </a:t>
            </a:r>
            <a:r>
              <a:rPr lang="en-US" sz="2600" dirty="0"/>
              <a:t>federal permits </a:t>
            </a:r>
            <a:r>
              <a:rPr lang="en-US" sz="2600" dirty="0" smtClean="0"/>
              <a:t>available but only </a:t>
            </a:r>
            <a:r>
              <a:rPr lang="en-US" sz="2600" dirty="0"/>
              <a:t>137 </a:t>
            </a:r>
            <a:r>
              <a:rPr lang="en-US" sz="2600" dirty="0" smtClean="0"/>
              <a:t>are currently </a:t>
            </a:r>
            <a:r>
              <a:rPr lang="en-US" sz="2600" dirty="0"/>
              <a:t>being fished.  These vessels are between 45 and 90 feet, </a:t>
            </a:r>
            <a:r>
              <a:rPr lang="en-US" sz="2600" dirty="0" smtClean="0"/>
              <a:t>and all of them are less </a:t>
            </a:r>
            <a:r>
              <a:rPr lang="en-US" sz="2600" dirty="0"/>
              <a:t>than 200 GRT</a:t>
            </a:r>
            <a:r>
              <a:rPr lang="en-US" sz="2600" dirty="0" smtClean="0"/>
              <a:t>. The vessels are not required to have licensed Master, Mates or Engineers. </a:t>
            </a:r>
            <a:r>
              <a:rPr lang="en-US" sz="2600" dirty="0"/>
              <a:t>Due to provisions in the Magnusson Stevens Fisheries </a:t>
            </a:r>
            <a:r>
              <a:rPr lang="en-US" sz="2600" dirty="0" smtClean="0"/>
              <a:t>Act, </a:t>
            </a:r>
            <a:r>
              <a:rPr lang="en-US" sz="2600" dirty="0"/>
              <a:t>these vessels are exempt from US manning standards so they can hire all foreign crew but a US citizen is still required to be the Master.</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0651" y="2382019"/>
            <a:ext cx="3439716" cy="2293144"/>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7972479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District: D </a:t>
            </a:r>
            <a:r>
              <a:rPr lang="en-US" dirty="0" smtClean="0"/>
              <a:t>14 Outreach</a:t>
            </a:r>
            <a:endParaRPr lang="en-US" dirty="0"/>
          </a:p>
        </p:txBody>
      </p:sp>
      <p:sp>
        <p:nvSpPr>
          <p:cNvPr id="3" name="Content Placeholder 2"/>
          <p:cNvSpPr>
            <a:spLocks noGrp="1"/>
          </p:cNvSpPr>
          <p:nvPr>
            <p:ph idx="1"/>
          </p:nvPr>
        </p:nvSpPr>
        <p:spPr/>
        <p:txBody>
          <a:bodyPr/>
          <a:lstStyle/>
          <a:p>
            <a:r>
              <a:rPr lang="en-US" smtClean="0"/>
              <a:t>Attend quarterly Long Liners owners meeting in Honolulu</a:t>
            </a:r>
          </a:p>
          <a:p>
            <a:r>
              <a:rPr lang="en-US" smtClean="0"/>
              <a:t>Conducted Safety/regulatory/MARPOL compliance training for fishermen in Pago Pago American Samoa and Apia Western Samoa</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1999" y="3209366"/>
            <a:ext cx="4356845" cy="3267634"/>
          </a:xfrm>
          <a:prstGeom prst="rect">
            <a:avLst/>
          </a:prstGeom>
        </p:spPr>
      </p:pic>
    </p:spTree>
    <p:extLst>
      <p:ext uri="{BB962C8B-B14F-4D97-AF65-F5344CB8AC3E}">
        <p14:creationId xmlns:p14="http://schemas.microsoft.com/office/powerpoint/2010/main" val="2964387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11970"/>
            <a:ext cx="12192000" cy="769441"/>
          </a:xfrm>
          <a:prstGeom prst="rect">
            <a:avLst/>
          </a:prstGeom>
        </p:spPr>
        <p:txBody>
          <a:bodyPr wrap="square">
            <a:spAutoFit/>
          </a:bodyPr>
          <a:lstStyle/>
          <a:p>
            <a:pPr algn="ctr"/>
            <a:r>
              <a:rPr lang="en-US" sz="4400" dirty="0">
                <a:latin typeface="+mj-lt"/>
                <a:ea typeface="+mj-ea"/>
                <a:cs typeface="+mj-cs"/>
              </a:rPr>
              <a:t>FV District </a:t>
            </a:r>
            <a:r>
              <a:rPr lang="en-US" sz="4400" dirty="0" smtClean="0">
                <a:latin typeface="+mj-lt"/>
                <a:ea typeface="+mj-ea"/>
                <a:cs typeface="+mj-cs"/>
              </a:rPr>
              <a:t>14 Coordinator </a:t>
            </a:r>
            <a:r>
              <a:rPr lang="en-US" sz="4400" dirty="0">
                <a:latin typeface="+mj-lt"/>
                <a:ea typeface="+mj-ea"/>
                <a:cs typeface="+mj-cs"/>
              </a:rPr>
              <a:t>Report</a:t>
            </a:r>
          </a:p>
        </p:txBody>
      </p:sp>
      <p:sp>
        <p:nvSpPr>
          <p:cNvPr id="3" name="Rectangle 2"/>
          <p:cNvSpPr/>
          <p:nvPr/>
        </p:nvSpPr>
        <p:spPr>
          <a:xfrm>
            <a:off x="1154545" y="1528425"/>
            <a:ext cx="9882909" cy="5262979"/>
          </a:xfrm>
          <a:prstGeom prst="rect">
            <a:avLst/>
          </a:prstGeom>
        </p:spPr>
        <p:txBody>
          <a:bodyPr wrap="square">
            <a:spAutoFit/>
          </a:bodyPr>
          <a:lstStyle/>
          <a:p>
            <a:pPr>
              <a:lnSpc>
                <a:spcPct val="150000"/>
              </a:lnSpc>
            </a:pPr>
            <a:r>
              <a:rPr lang="en-US" sz="2800" dirty="0"/>
              <a:t>CFV </a:t>
            </a:r>
            <a:r>
              <a:rPr lang="en-US" sz="2800" dirty="0" smtClean="0"/>
              <a:t>losses: 0</a:t>
            </a:r>
          </a:p>
          <a:p>
            <a:pPr>
              <a:lnSpc>
                <a:spcPct val="150000"/>
              </a:lnSpc>
            </a:pPr>
            <a:r>
              <a:rPr lang="en-US" sz="2800" dirty="0" smtClean="0"/>
              <a:t>CFV fatalities: 1 Crewman crushed by shifting cargo</a:t>
            </a:r>
          </a:p>
          <a:p>
            <a:pPr>
              <a:lnSpc>
                <a:spcPct val="150000"/>
              </a:lnSpc>
            </a:pPr>
            <a:r>
              <a:rPr lang="en-US" sz="2800" dirty="0" smtClean="0"/>
              <a:t>CFV injuries: 2</a:t>
            </a:r>
            <a:endParaRPr lang="en-US" sz="2800" dirty="0"/>
          </a:p>
          <a:p>
            <a:pPr>
              <a:lnSpc>
                <a:spcPct val="150000"/>
              </a:lnSpc>
            </a:pPr>
            <a:r>
              <a:rPr lang="en-US" sz="2800" dirty="0"/>
              <a:t>CFV population within </a:t>
            </a:r>
            <a:r>
              <a:rPr lang="en-US" sz="2800" dirty="0" smtClean="0"/>
              <a:t>District: 1200 state/ 174 documented</a:t>
            </a:r>
            <a:endParaRPr lang="en-US" sz="2800" dirty="0"/>
          </a:p>
          <a:p>
            <a:pPr>
              <a:lnSpc>
                <a:spcPct val="150000"/>
              </a:lnSpc>
            </a:pPr>
            <a:r>
              <a:rPr lang="en-US" sz="2800" dirty="0"/>
              <a:t>Dockside Exams </a:t>
            </a:r>
            <a:r>
              <a:rPr lang="en-US" sz="2800" dirty="0" smtClean="0"/>
              <a:t>completed: 47 (20% less due to COVID pandemic)</a:t>
            </a:r>
            <a:endParaRPr lang="en-US" sz="2800" dirty="0"/>
          </a:p>
          <a:p>
            <a:pPr>
              <a:lnSpc>
                <a:spcPct val="150000"/>
              </a:lnSpc>
            </a:pPr>
            <a:r>
              <a:rPr lang="en-US" sz="2800" dirty="0" smtClean="0"/>
              <a:t>District priorities: Reduce reportable marine casualties, loss of power, steering etc.</a:t>
            </a:r>
          </a:p>
          <a:p>
            <a:pPr>
              <a:lnSpc>
                <a:spcPct val="150000"/>
              </a:lnSpc>
            </a:pPr>
            <a:r>
              <a:rPr lang="en-US" sz="2800" dirty="0" smtClean="0"/>
              <a:t>Focus on compliance with drills and training requirements.</a:t>
            </a:r>
            <a:endParaRPr lang="en-US" sz="2800" dirty="0"/>
          </a:p>
        </p:txBody>
      </p:sp>
    </p:spTree>
    <p:extLst>
      <p:ext uri="{BB962C8B-B14F-4D97-AF65-F5344CB8AC3E}">
        <p14:creationId xmlns:p14="http://schemas.microsoft.com/office/powerpoint/2010/main" val="13080857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670</TotalTime>
  <Words>458</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CFV population within District: D14</vt:lpstr>
      <vt:lpstr>CFV population within District: D14</vt:lpstr>
      <vt:lpstr>CFV population within District: D14</vt:lpstr>
      <vt:lpstr>District: D 14 Outreach</vt:lpstr>
      <vt:lpstr>PowerPoint Presentation</vt:lpstr>
    </vt:vector>
  </TitlesOfParts>
  <Company>U.S. Department of Defense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Coast Guard District #</dc:title>
  <dc:creator>Myers, Joseph D CIV</dc:creator>
  <cp:lastModifiedBy>Troy Luna</cp:lastModifiedBy>
  <cp:revision>62</cp:revision>
  <dcterms:created xsi:type="dcterms:W3CDTF">2019-10-02T11:34:53Z</dcterms:created>
  <dcterms:modified xsi:type="dcterms:W3CDTF">2020-09-05T06:19:36Z</dcterms:modified>
</cp:coreProperties>
</file>