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1"/>
  </p:notesMasterIdLst>
  <p:handoutMasterIdLst>
    <p:handoutMasterId r:id="rId52"/>
  </p:handoutMasterIdLst>
  <p:sldIdLst>
    <p:sldId id="397" r:id="rId2"/>
    <p:sldId id="540" r:id="rId3"/>
    <p:sldId id="543" r:id="rId4"/>
    <p:sldId id="541" r:id="rId5"/>
    <p:sldId id="544" r:id="rId6"/>
    <p:sldId id="545" r:id="rId7"/>
    <p:sldId id="547" r:id="rId8"/>
    <p:sldId id="466" r:id="rId9"/>
    <p:sldId id="467" r:id="rId10"/>
    <p:sldId id="401" r:id="rId11"/>
    <p:sldId id="418" r:id="rId12"/>
    <p:sldId id="550" r:id="rId13"/>
    <p:sldId id="549" r:id="rId14"/>
    <p:sldId id="478" r:id="rId15"/>
    <p:sldId id="548" r:id="rId16"/>
    <p:sldId id="480" r:id="rId17"/>
    <p:sldId id="481" r:id="rId18"/>
    <p:sldId id="484" r:id="rId19"/>
    <p:sldId id="424" r:id="rId20"/>
    <p:sldId id="427" r:id="rId21"/>
    <p:sldId id="557" r:id="rId22"/>
    <p:sldId id="555" r:id="rId23"/>
    <p:sldId id="558" r:id="rId24"/>
    <p:sldId id="556" r:id="rId25"/>
    <p:sldId id="423" r:id="rId26"/>
    <p:sldId id="552" r:id="rId27"/>
    <p:sldId id="553" r:id="rId28"/>
    <p:sldId id="554" r:id="rId29"/>
    <p:sldId id="551" r:id="rId30"/>
    <p:sldId id="559" r:id="rId31"/>
    <p:sldId id="428" r:id="rId32"/>
    <p:sldId id="426" r:id="rId33"/>
    <p:sldId id="420" r:id="rId34"/>
    <p:sldId id="429" r:id="rId35"/>
    <p:sldId id="421" r:id="rId36"/>
    <p:sldId id="489" r:id="rId37"/>
    <p:sldId id="504" r:id="rId38"/>
    <p:sldId id="476" r:id="rId39"/>
    <p:sldId id="477" r:id="rId40"/>
    <p:sldId id="404" r:id="rId41"/>
    <p:sldId id="417" r:id="rId42"/>
    <p:sldId id="506" r:id="rId43"/>
    <p:sldId id="470" r:id="rId44"/>
    <p:sldId id="471" r:id="rId45"/>
    <p:sldId id="472" r:id="rId46"/>
    <p:sldId id="473" r:id="rId47"/>
    <p:sldId id="474" r:id="rId48"/>
    <p:sldId id="561" r:id="rId49"/>
    <p:sldId id="405" r:id="rId50"/>
  </p:sldIdLst>
  <p:sldSz cx="9144000" cy="6858000" type="screen4x3"/>
  <p:notesSz cx="7010400" cy="9296400"/>
  <p:defaultTextStyle>
    <a:defPPr>
      <a:defRPr lang="en-US"/>
    </a:defPPr>
    <a:lvl1pPr algn="ctr" rtl="0" eaLnBrk="0" fontAlgn="base" hangingPunct="0">
      <a:spcBef>
        <a:spcPct val="50000"/>
      </a:spcBef>
      <a:spcAft>
        <a:spcPct val="0"/>
      </a:spcAft>
      <a:defRPr kern="1200">
        <a:solidFill>
          <a:srgbClr val="000000"/>
        </a:solidFill>
        <a:latin typeface="Arial" charset="0"/>
        <a:ea typeface="+mn-ea"/>
        <a:cs typeface="+mn-cs"/>
      </a:defRPr>
    </a:lvl1pPr>
    <a:lvl2pPr marL="457200" algn="ctr" rtl="0" eaLnBrk="0" fontAlgn="base" hangingPunct="0">
      <a:spcBef>
        <a:spcPct val="50000"/>
      </a:spcBef>
      <a:spcAft>
        <a:spcPct val="0"/>
      </a:spcAft>
      <a:defRPr kern="1200">
        <a:solidFill>
          <a:srgbClr val="000000"/>
        </a:solidFill>
        <a:latin typeface="Arial" charset="0"/>
        <a:ea typeface="+mn-ea"/>
        <a:cs typeface="+mn-cs"/>
      </a:defRPr>
    </a:lvl2pPr>
    <a:lvl3pPr marL="914400" algn="ctr" rtl="0" eaLnBrk="0" fontAlgn="base" hangingPunct="0">
      <a:spcBef>
        <a:spcPct val="50000"/>
      </a:spcBef>
      <a:spcAft>
        <a:spcPct val="0"/>
      </a:spcAft>
      <a:defRPr kern="1200">
        <a:solidFill>
          <a:srgbClr val="000000"/>
        </a:solidFill>
        <a:latin typeface="Arial" charset="0"/>
        <a:ea typeface="+mn-ea"/>
        <a:cs typeface="+mn-cs"/>
      </a:defRPr>
    </a:lvl3pPr>
    <a:lvl4pPr marL="1371600" algn="ctr" rtl="0" eaLnBrk="0" fontAlgn="base" hangingPunct="0">
      <a:spcBef>
        <a:spcPct val="50000"/>
      </a:spcBef>
      <a:spcAft>
        <a:spcPct val="0"/>
      </a:spcAft>
      <a:defRPr kern="1200">
        <a:solidFill>
          <a:srgbClr val="000000"/>
        </a:solidFill>
        <a:latin typeface="Arial" charset="0"/>
        <a:ea typeface="+mn-ea"/>
        <a:cs typeface="+mn-cs"/>
      </a:defRPr>
    </a:lvl4pPr>
    <a:lvl5pPr marL="1828800" algn="ctr" rtl="0" eaLnBrk="0" fontAlgn="base" hangingPunct="0">
      <a:spcBef>
        <a:spcPct val="5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0000"/>
    <a:srgbClr val="0099FF"/>
    <a:srgbClr val="00CC66"/>
    <a:srgbClr val="FF00FF"/>
    <a:srgbClr val="FFFF66"/>
    <a:srgbClr val="006699"/>
    <a:srgbClr val="000066"/>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7" autoAdjust="0"/>
    <p:restoredTop sz="57736" autoAdjust="0"/>
  </p:normalViewPr>
  <p:slideViewPr>
    <p:cSldViewPr>
      <p:cViewPr varScale="1">
        <p:scale>
          <a:sx n="44" d="100"/>
          <a:sy n="44" d="100"/>
        </p:scale>
        <p:origin x="-16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68"/>
    </p:cViewPr>
  </p:sorterViewPr>
  <p:notesViewPr>
    <p:cSldViewPr>
      <p:cViewPr>
        <p:scale>
          <a:sx n="50" d="100"/>
          <a:sy n="50" d="100"/>
        </p:scale>
        <p:origin x="-3168" y="-600"/>
      </p:cViewPr>
      <p:guideLst>
        <p:guide orient="horz" pos="2928"/>
        <p:guide pos="2303"/>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1113" y="-50800"/>
            <a:ext cx="3055938" cy="515938"/>
          </a:xfrm>
          <a:prstGeom prst="rect">
            <a:avLst/>
          </a:prstGeom>
          <a:noFill/>
          <a:ln w="9525">
            <a:noFill/>
            <a:miter lim="800000"/>
            <a:headEnd/>
            <a:tailEnd/>
          </a:ln>
          <a:effectLst/>
        </p:spPr>
        <p:txBody>
          <a:bodyPr vert="horz" wrap="square" lIns="32550" tIns="0" rIns="32550" bIns="0" numCol="1" anchor="t" anchorCtr="0" compatLnSpc="1">
            <a:prstTxWarp prst="textNoShape">
              <a:avLst/>
            </a:prstTxWarp>
          </a:bodyPr>
          <a:lstStyle>
            <a:lvl1pPr algn="l" defTabSz="2030413">
              <a:spcBef>
                <a:spcPct val="0"/>
              </a:spcBef>
              <a:defRPr sz="2100" i="1">
                <a:solidFill>
                  <a:schemeClr val="tx1"/>
                </a:solidFill>
                <a:latin typeface="Times New Roman" pitchFamily="-64" charset="0"/>
              </a:defRPr>
            </a:lvl1pPr>
          </a:lstStyle>
          <a:p>
            <a:endParaRPr lang="en-US"/>
          </a:p>
        </p:txBody>
      </p:sp>
      <p:sp>
        <p:nvSpPr>
          <p:cNvPr id="3075" name="Rectangle 3"/>
          <p:cNvSpPr>
            <a:spLocks noGrp="1" noChangeArrowheads="1"/>
          </p:cNvSpPr>
          <p:nvPr>
            <p:ph type="dt" sz="quarter" idx="1"/>
          </p:nvPr>
        </p:nvSpPr>
        <p:spPr bwMode="auto">
          <a:xfrm>
            <a:off x="3965575" y="-50800"/>
            <a:ext cx="3055938" cy="515938"/>
          </a:xfrm>
          <a:prstGeom prst="rect">
            <a:avLst/>
          </a:prstGeom>
          <a:noFill/>
          <a:ln w="9525">
            <a:noFill/>
            <a:miter lim="800000"/>
            <a:headEnd/>
            <a:tailEnd/>
          </a:ln>
          <a:effectLst/>
        </p:spPr>
        <p:txBody>
          <a:bodyPr vert="horz" wrap="square" lIns="32550" tIns="0" rIns="32550" bIns="0" numCol="1" anchor="t" anchorCtr="0" compatLnSpc="1">
            <a:prstTxWarp prst="textNoShape">
              <a:avLst/>
            </a:prstTxWarp>
          </a:bodyPr>
          <a:lstStyle>
            <a:lvl1pPr algn="r" defTabSz="2030413">
              <a:spcBef>
                <a:spcPct val="0"/>
              </a:spcBef>
              <a:defRPr sz="2100" i="1">
                <a:solidFill>
                  <a:schemeClr val="tx1"/>
                </a:solidFill>
                <a:latin typeface="Times New Roman" pitchFamily="-64" charset="0"/>
              </a:defRPr>
            </a:lvl1pPr>
          </a:lstStyle>
          <a:p>
            <a:fld id="{CC3099EE-B066-45DD-A2A1-B5C9F37DF814}" type="datetime1">
              <a:rPr lang="en-US"/>
              <a:pPr/>
              <a:t>8/17/2010</a:t>
            </a:fld>
            <a:endParaRPr lang="en-US"/>
          </a:p>
        </p:txBody>
      </p:sp>
      <p:sp>
        <p:nvSpPr>
          <p:cNvPr id="3076" name="Rectangle 4"/>
          <p:cNvSpPr>
            <a:spLocks noGrp="1" noChangeArrowheads="1"/>
          </p:cNvSpPr>
          <p:nvPr>
            <p:ph type="ftr" sz="quarter" idx="2"/>
          </p:nvPr>
        </p:nvSpPr>
        <p:spPr bwMode="auto">
          <a:xfrm>
            <a:off x="-11113" y="8799513"/>
            <a:ext cx="3055938" cy="512762"/>
          </a:xfrm>
          <a:prstGeom prst="rect">
            <a:avLst/>
          </a:prstGeom>
          <a:noFill/>
          <a:ln w="9525">
            <a:noFill/>
            <a:miter lim="800000"/>
            <a:headEnd/>
            <a:tailEnd/>
          </a:ln>
          <a:effectLst/>
        </p:spPr>
        <p:txBody>
          <a:bodyPr vert="horz" wrap="square" lIns="32550" tIns="0" rIns="32550" bIns="0" numCol="1" anchor="b" anchorCtr="0" compatLnSpc="1">
            <a:prstTxWarp prst="textNoShape">
              <a:avLst/>
            </a:prstTxWarp>
          </a:bodyPr>
          <a:lstStyle>
            <a:lvl1pPr algn="l" defTabSz="2030413">
              <a:spcBef>
                <a:spcPct val="0"/>
              </a:spcBef>
              <a:defRPr sz="2100" i="1">
                <a:solidFill>
                  <a:schemeClr val="tx1"/>
                </a:solidFill>
                <a:latin typeface="Times New Roman" pitchFamily="-64" charset="0"/>
              </a:defRPr>
            </a:lvl1pPr>
          </a:lstStyle>
          <a:p>
            <a:endParaRPr lang="en-US"/>
          </a:p>
        </p:txBody>
      </p:sp>
      <p:sp>
        <p:nvSpPr>
          <p:cNvPr id="3077" name="Rectangle 5"/>
          <p:cNvSpPr>
            <a:spLocks noGrp="1" noChangeArrowheads="1"/>
          </p:cNvSpPr>
          <p:nvPr>
            <p:ph type="sldNum" sz="quarter" idx="3"/>
          </p:nvPr>
        </p:nvSpPr>
        <p:spPr bwMode="auto">
          <a:xfrm>
            <a:off x="3965575" y="8799513"/>
            <a:ext cx="3055938" cy="512762"/>
          </a:xfrm>
          <a:prstGeom prst="rect">
            <a:avLst/>
          </a:prstGeom>
          <a:noFill/>
          <a:ln w="9525">
            <a:noFill/>
            <a:miter lim="800000"/>
            <a:headEnd/>
            <a:tailEnd/>
          </a:ln>
          <a:effectLst/>
        </p:spPr>
        <p:txBody>
          <a:bodyPr vert="horz" wrap="square" lIns="32550" tIns="0" rIns="32550" bIns="0" numCol="1" anchor="b" anchorCtr="0" compatLnSpc="1">
            <a:prstTxWarp prst="textNoShape">
              <a:avLst/>
            </a:prstTxWarp>
          </a:bodyPr>
          <a:lstStyle>
            <a:lvl1pPr algn="r" defTabSz="2030413">
              <a:spcBef>
                <a:spcPct val="0"/>
              </a:spcBef>
              <a:defRPr sz="2100" i="1">
                <a:solidFill>
                  <a:schemeClr val="tx1"/>
                </a:solidFill>
                <a:latin typeface="Times New Roman" pitchFamily="-64" charset="0"/>
              </a:defRPr>
            </a:lvl1pPr>
          </a:lstStyle>
          <a:p>
            <a:fld id="{65627408-E824-4653-9808-48A0F612AE06}" type="slidenum">
              <a:rPr lang="en-US"/>
              <a:pPr/>
              <a:t>‹#›</a:t>
            </a:fld>
            <a:endParaRPr lang="en-US"/>
          </a:p>
        </p:txBody>
      </p:sp>
      <p:sp>
        <p:nvSpPr>
          <p:cNvPr id="3078" name="Rectangle 6"/>
          <p:cNvSpPr>
            <a:spLocks noChangeArrowheads="1"/>
          </p:cNvSpPr>
          <p:nvPr/>
        </p:nvSpPr>
        <p:spPr bwMode="auto">
          <a:xfrm>
            <a:off x="-16076613" y="8667750"/>
            <a:ext cx="569913" cy="469900"/>
          </a:xfrm>
          <a:prstGeom prst="rect">
            <a:avLst/>
          </a:prstGeom>
          <a:noFill/>
          <a:ln w="9525">
            <a:noFill/>
            <a:miter lim="800000"/>
            <a:headEnd/>
            <a:tailEnd/>
          </a:ln>
          <a:effectLst/>
        </p:spPr>
        <p:txBody>
          <a:bodyPr wrap="none" lIns="133455" tIns="66728" rIns="133455" bIns="66728" anchor="ctr">
            <a:spAutoFit/>
          </a:bodyPr>
          <a:lstStyle/>
          <a:p>
            <a:pPr algn="r" defTabSz="2030413">
              <a:spcBef>
                <a:spcPct val="0"/>
              </a:spcBef>
            </a:pPr>
            <a:fld id="{BCC9D40C-7DFF-49D8-8896-70B7A9A0995C}" type="slidenum">
              <a:rPr lang="en-US" sz="2100">
                <a:solidFill>
                  <a:schemeClr val="tx1"/>
                </a:solidFill>
                <a:latin typeface="Times New Roman" pitchFamily="-64" charset="0"/>
              </a:rPr>
              <a:pPr algn="r" defTabSz="2030413">
                <a:spcBef>
                  <a:spcPct val="0"/>
                </a:spcBef>
              </a:pPr>
              <a:t>‹#›</a:t>
            </a:fld>
            <a:endParaRPr lang="en-US" sz="2100">
              <a:solidFill>
                <a:schemeClr val="tx1"/>
              </a:solidFill>
              <a:latin typeface="Times New Roman" pitchFamily="-6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1113" y="-50800"/>
            <a:ext cx="3055938" cy="515938"/>
          </a:xfrm>
          <a:prstGeom prst="rect">
            <a:avLst/>
          </a:prstGeom>
          <a:noFill/>
          <a:ln w="9525">
            <a:noFill/>
            <a:miter lim="800000"/>
            <a:headEnd/>
            <a:tailEnd/>
          </a:ln>
          <a:effectLst/>
        </p:spPr>
        <p:txBody>
          <a:bodyPr vert="horz" wrap="square" lIns="32550" tIns="0" rIns="32550" bIns="0" numCol="1" anchor="t" anchorCtr="0" compatLnSpc="1">
            <a:prstTxWarp prst="textNoShape">
              <a:avLst/>
            </a:prstTxWarp>
          </a:bodyPr>
          <a:lstStyle>
            <a:lvl1pPr algn="l" defTabSz="2030413">
              <a:spcBef>
                <a:spcPct val="0"/>
              </a:spcBef>
              <a:defRPr sz="2100" i="1">
                <a:solidFill>
                  <a:schemeClr val="tx1"/>
                </a:solidFill>
                <a:latin typeface="Times New Roman" pitchFamily="-64" charset="0"/>
              </a:defRPr>
            </a:lvl1pPr>
          </a:lstStyle>
          <a:p>
            <a:endParaRPr lang="en-US"/>
          </a:p>
        </p:txBody>
      </p:sp>
      <p:sp>
        <p:nvSpPr>
          <p:cNvPr id="2051" name="Rectangle 3"/>
          <p:cNvSpPr>
            <a:spLocks noGrp="1" noChangeArrowheads="1"/>
          </p:cNvSpPr>
          <p:nvPr>
            <p:ph type="dt" idx="1"/>
          </p:nvPr>
        </p:nvSpPr>
        <p:spPr bwMode="auto">
          <a:xfrm>
            <a:off x="3965575" y="-50800"/>
            <a:ext cx="3055938" cy="515938"/>
          </a:xfrm>
          <a:prstGeom prst="rect">
            <a:avLst/>
          </a:prstGeom>
          <a:noFill/>
          <a:ln w="9525">
            <a:noFill/>
            <a:miter lim="800000"/>
            <a:headEnd/>
            <a:tailEnd/>
          </a:ln>
          <a:effectLst/>
        </p:spPr>
        <p:txBody>
          <a:bodyPr vert="horz" wrap="square" lIns="32550" tIns="0" rIns="32550" bIns="0" numCol="1" anchor="t" anchorCtr="0" compatLnSpc="1">
            <a:prstTxWarp prst="textNoShape">
              <a:avLst/>
            </a:prstTxWarp>
          </a:bodyPr>
          <a:lstStyle>
            <a:lvl1pPr algn="r" defTabSz="2030413">
              <a:spcBef>
                <a:spcPct val="0"/>
              </a:spcBef>
              <a:defRPr sz="2100" i="1">
                <a:solidFill>
                  <a:schemeClr val="tx1"/>
                </a:solidFill>
                <a:latin typeface="Times New Roman" pitchFamily="-64" charset="0"/>
              </a:defRPr>
            </a:lvl1pPr>
          </a:lstStyle>
          <a:p>
            <a:fld id="{57A8BDCC-CF69-4195-81DC-8F2D1CE2BF6F}" type="datetime1">
              <a:rPr lang="en-US"/>
              <a:pPr/>
              <a:t>8/17/2010</a:t>
            </a:fld>
            <a:endParaRPr lang="en-US"/>
          </a:p>
        </p:txBody>
      </p:sp>
      <p:sp>
        <p:nvSpPr>
          <p:cNvPr id="2052" name="Rectangle 4"/>
          <p:cNvSpPr>
            <a:spLocks noGrp="1" noChangeArrowheads="1"/>
          </p:cNvSpPr>
          <p:nvPr>
            <p:ph type="ftr" sz="quarter" idx="4"/>
          </p:nvPr>
        </p:nvSpPr>
        <p:spPr bwMode="auto">
          <a:xfrm>
            <a:off x="-11113" y="8799513"/>
            <a:ext cx="3055938" cy="512762"/>
          </a:xfrm>
          <a:prstGeom prst="rect">
            <a:avLst/>
          </a:prstGeom>
          <a:noFill/>
          <a:ln w="9525">
            <a:noFill/>
            <a:miter lim="800000"/>
            <a:headEnd/>
            <a:tailEnd/>
          </a:ln>
          <a:effectLst/>
        </p:spPr>
        <p:txBody>
          <a:bodyPr vert="horz" wrap="square" lIns="32550" tIns="0" rIns="32550" bIns="0" numCol="1" anchor="b" anchorCtr="0" compatLnSpc="1">
            <a:prstTxWarp prst="textNoShape">
              <a:avLst/>
            </a:prstTxWarp>
          </a:bodyPr>
          <a:lstStyle>
            <a:lvl1pPr algn="l" defTabSz="2030413">
              <a:spcBef>
                <a:spcPct val="0"/>
              </a:spcBef>
              <a:defRPr sz="2100" i="1">
                <a:solidFill>
                  <a:schemeClr val="tx1"/>
                </a:solidFill>
                <a:latin typeface="Times New Roman" pitchFamily="-64" charset="0"/>
              </a:defRPr>
            </a:lvl1pPr>
          </a:lstStyle>
          <a:p>
            <a:endParaRPr lang="en-US"/>
          </a:p>
        </p:txBody>
      </p:sp>
      <p:sp>
        <p:nvSpPr>
          <p:cNvPr id="2053" name="Rectangle 5"/>
          <p:cNvSpPr>
            <a:spLocks noGrp="1" noChangeArrowheads="1"/>
          </p:cNvSpPr>
          <p:nvPr>
            <p:ph type="sldNum" sz="quarter" idx="5"/>
          </p:nvPr>
        </p:nvSpPr>
        <p:spPr bwMode="auto">
          <a:xfrm>
            <a:off x="3965575" y="8799513"/>
            <a:ext cx="3055938" cy="512762"/>
          </a:xfrm>
          <a:prstGeom prst="rect">
            <a:avLst/>
          </a:prstGeom>
          <a:noFill/>
          <a:ln w="9525">
            <a:noFill/>
            <a:miter lim="800000"/>
            <a:headEnd/>
            <a:tailEnd/>
          </a:ln>
          <a:effectLst/>
        </p:spPr>
        <p:txBody>
          <a:bodyPr vert="horz" wrap="square" lIns="32550" tIns="0" rIns="32550" bIns="0" numCol="1" anchor="b" anchorCtr="0" compatLnSpc="1">
            <a:prstTxWarp prst="textNoShape">
              <a:avLst/>
            </a:prstTxWarp>
          </a:bodyPr>
          <a:lstStyle>
            <a:lvl1pPr algn="r" defTabSz="2030413">
              <a:spcBef>
                <a:spcPct val="0"/>
              </a:spcBef>
              <a:defRPr sz="2100" i="1">
                <a:solidFill>
                  <a:schemeClr val="tx1"/>
                </a:solidFill>
                <a:latin typeface="Times New Roman" pitchFamily="-64" charset="0"/>
              </a:defRPr>
            </a:lvl1pPr>
          </a:lstStyle>
          <a:p>
            <a:fld id="{9F8623FF-6FB9-470E-B0DA-76DA98F9AE29}" type="slidenum">
              <a:rPr lang="en-US"/>
              <a:pPr/>
              <a:t>‹#›</a:t>
            </a:fld>
            <a:endParaRPr lang="en-US"/>
          </a:p>
        </p:txBody>
      </p:sp>
      <p:sp>
        <p:nvSpPr>
          <p:cNvPr id="2054" name="Rectangle 6"/>
          <p:cNvSpPr>
            <a:spLocks noGrp="1" noRot="1" noChangeAspect="1" noChangeArrowheads="1" noTextEdit="1"/>
          </p:cNvSpPr>
          <p:nvPr>
            <p:ph type="sldImg" idx="2"/>
          </p:nvPr>
        </p:nvSpPr>
        <p:spPr bwMode="auto">
          <a:xfrm>
            <a:off x="1179513" y="700088"/>
            <a:ext cx="4652962" cy="3489325"/>
          </a:xfrm>
          <a:prstGeom prst="rect">
            <a:avLst/>
          </a:prstGeom>
          <a:noFill/>
          <a:ln w="12700">
            <a:solidFill>
              <a:schemeClr val="tx1"/>
            </a:solidFill>
            <a:miter lim="800000"/>
            <a:headEnd/>
            <a:tailEnd/>
          </a:ln>
          <a:effectLst/>
        </p:spPr>
      </p:sp>
      <p:sp>
        <p:nvSpPr>
          <p:cNvPr id="2055" name="Rectangle 7"/>
          <p:cNvSpPr>
            <a:spLocks noGrp="1" noChangeArrowheads="1"/>
          </p:cNvSpPr>
          <p:nvPr>
            <p:ph type="body" sz="quarter" idx="3"/>
          </p:nvPr>
        </p:nvSpPr>
        <p:spPr bwMode="auto">
          <a:xfrm>
            <a:off x="935038" y="4424363"/>
            <a:ext cx="5140325" cy="4179887"/>
          </a:xfrm>
          <a:prstGeom prst="rect">
            <a:avLst/>
          </a:prstGeom>
          <a:noFill/>
          <a:ln w="9525">
            <a:noFill/>
            <a:miter lim="800000"/>
            <a:headEnd/>
            <a:tailEnd/>
          </a:ln>
          <a:effectLst/>
        </p:spPr>
        <p:txBody>
          <a:bodyPr vert="horz" wrap="square" lIns="133455" tIns="66728" rIns="133455" bIns="66728" numCol="1" anchor="t" anchorCtr="0" compatLnSpc="1">
            <a:prstTxWarp prst="textNoShape">
              <a:avLst/>
            </a:prstTxWarp>
          </a:bodyPr>
          <a:lstStyle/>
          <a:p>
            <a:pPr lvl="0"/>
            <a:r>
              <a:rPr lang="en-US" smtClean="0"/>
              <a:t>Click to edit Master notes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6" name="Rectangle 8"/>
          <p:cNvSpPr>
            <a:spLocks noChangeArrowheads="1"/>
          </p:cNvSpPr>
          <p:nvPr/>
        </p:nvSpPr>
        <p:spPr bwMode="auto">
          <a:xfrm>
            <a:off x="22363113" y="8667750"/>
            <a:ext cx="569912" cy="469900"/>
          </a:xfrm>
          <a:prstGeom prst="rect">
            <a:avLst/>
          </a:prstGeom>
          <a:noFill/>
          <a:ln w="9525">
            <a:noFill/>
            <a:miter lim="800000"/>
            <a:headEnd/>
            <a:tailEnd/>
          </a:ln>
          <a:effectLst/>
        </p:spPr>
        <p:txBody>
          <a:bodyPr wrap="none" lIns="133455" tIns="66728" rIns="133455" bIns="66728" anchor="ctr">
            <a:spAutoFit/>
          </a:bodyPr>
          <a:lstStyle/>
          <a:p>
            <a:pPr algn="r" defTabSz="2030413">
              <a:spcBef>
                <a:spcPct val="0"/>
              </a:spcBef>
            </a:pPr>
            <a:fld id="{8C8C5D8D-9C24-43B6-AE6F-D092E2419C06}" type="slidenum">
              <a:rPr lang="en-US" sz="2100">
                <a:solidFill>
                  <a:schemeClr val="tx1"/>
                </a:solidFill>
                <a:latin typeface="Times New Roman" pitchFamily="-64" charset="0"/>
              </a:rPr>
              <a:pPr algn="r" defTabSz="2030413">
                <a:spcBef>
                  <a:spcPct val="0"/>
                </a:spcBef>
              </a:pPr>
              <a:t>‹#›</a:t>
            </a:fld>
            <a:endParaRPr lang="en-US" sz="2100">
              <a:solidFill>
                <a:schemeClr val="tx1"/>
              </a:solidFill>
              <a:latin typeface="Times New Roman" pitchFamily="-64" charset="0"/>
            </a:endParaRPr>
          </a:p>
        </p:txBody>
      </p:sp>
    </p:spTree>
  </p:cSld>
  <p:clrMap bg1="lt1" tx1="dk1" bg2="lt2" tx2="dk2" accent1="accent1" accent2="accent2" accent3="accent3" accent4="accent4" accent5="accent5" accent6="accent6" hlink="hlink" folHlink="folHlink"/>
  <p:hf hdr="0" ftr="0"/>
  <p:notesStyle>
    <a:lvl1pPr algn="l" defTabSz="1981200" rtl="0" eaLnBrk="0" fontAlgn="base" hangingPunct="0">
      <a:spcBef>
        <a:spcPct val="30000"/>
      </a:spcBef>
      <a:spcAft>
        <a:spcPct val="0"/>
      </a:spcAft>
      <a:defRPr sz="2000" kern="1200">
        <a:solidFill>
          <a:schemeClr val="tx1"/>
        </a:solidFill>
        <a:latin typeface="Times New Roman" pitchFamily="-64" charset="0"/>
        <a:ea typeface="+mn-ea"/>
        <a:cs typeface="+mn-cs"/>
      </a:defRPr>
    </a:lvl1pPr>
    <a:lvl2pPr marL="617538" algn="l" defTabSz="1981200" rtl="0" eaLnBrk="0" fontAlgn="base" hangingPunct="0">
      <a:spcBef>
        <a:spcPct val="30000"/>
      </a:spcBef>
      <a:spcAft>
        <a:spcPct val="0"/>
      </a:spcAft>
      <a:defRPr sz="2000" kern="1200">
        <a:solidFill>
          <a:schemeClr val="tx1"/>
        </a:solidFill>
        <a:latin typeface="Times New Roman" pitchFamily="-64" charset="0"/>
        <a:ea typeface="+mn-ea"/>
        <a:cs typeface="+mn-cs"/>
      </a:defRPr>
    </a:lvl2pPr>
    <a:lvl3pPr marL="1233488" algn="l" defTabSz="1981200" rtl="0" eaLnBrk="0" fontAlgn="base" hangingPunct="0">
      <a:spcBef>
        <a:spcPct val="30000"/>
      </a:spcBef>
      <a:spcAft>
        <a:spcPct val="0"/>
      </a:spcAft>
      <a:defRPr sz="2000" kern="1200">
        <a:solidFill>
          <a:schemeClr val="tx1"/>
        </a:solidFill>
        <a:latin typeface="Times New Roman" pitchFamily="-64" charset="0"/>
        <a:ea typeface="+mn-ea"/>
        <a:cs typeface="+mn-cs"/>
      </a:defRPr>
    </a:lvl3pPr>
    <a:lvl4pPr marL="1882775" algn="l" defTabSz="1981200" rtl="0" eaLnBrk="0" fontAlgn="base" hangingPunct="0">
      <a:spcBef>
        <a:spcPct val="30000"/>
      </a:spcBef>
      <a:spcAft>
        <a:spcPct val="0"/>
      </a:spcAft>
      <a:defRPr sz="2000" kern="1200">
        <a:solidFill>
          <a:schemeClr val="tx1"/>
        </a:solidFill>
        <a:latin typeface="Times New Roman" pitchFamily="-64" charset="0"/>
        <a:ea typeface="+mn-ea"/>
        <a:cs typeface="+mn-cs"/>
      </a:defRPr>
    </a:lvl4pPr>
    <a:lvl5pPr marL="2500313" algn="l" defTabSz="1981200" rtl="0" eaLnBrk="0" fontAlgn="base" hangingPunct="0">
      <a:spcBef>
        <a:spcPct val="30000"/>
      </a:spcBef>
      <a:spcAft>
        <a:spcPct val="0"/>
      </a:spcAft>
      <a:defRPr sz="20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Vaporiza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en.wikipedia.org/wiki/Interface_(chemistry)" TargetMode="External"/><Relationship Id="rId4" Type="http://schemas.openxmlformats.org/officeDocument/2006/relationships/hyperlink" Target="http://en.wikipedia.org/wiki/Liqui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response.restoration.noaa.gov/loc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78A04FC7-B7A8-4DC4-8A80-C2CEF44CF1F7}" type="datetime1">
              <a:rPr lang="en-US"/>
              <a:pPr/>
              <a:t>8/17/2010</a:t>
            </a:fld>
            <a:endParaRPr lang="en-US"/>
          </a:p>
        </p:txBody>
      </p:sp>
      <p:sp>
        <p:nvSpPr>
          <p:cNvPr id="8" name="Rectangle 5"/>
          <p:cNvSpPr>
            <a:spLocks noGrp="1" noChangeArrowheads="1"/>
          </p:cNvSpPr>
          <p:nvPr>
            <p:ph type="sldNum" sz="quarter" idx="5"/>
          </p:nvPr>
        </p:nvSpPr>
        <p:spPr>
          <a:ln/>
        </p:spPr>
        <p:txBody>
          <a:bodyPr/>
          <a:lstStyle/>
          <a:p>
            <a:fld id="{955DFC88-D4D7-456F-BAA3-45D6E8C27D66}" type="slidenum">
              <a:rPr lang="en-US"/>
              <a:pPr/>
              <a:t>1</a:t>
            </a:fld>
            <a:endParaRPr lang="en-US"/>
          </a:p>
        </p:txBody>
      </p:sp>
      <p:sp>
        <p:nvSpPr>
          <p:cNvPr id="249858" name="Rectangle 2"/>
          <p:cNvSpPr>
            <a:spLocks noGrp="1" noChangeArrowheads="1"/>
          </p:cNvSpPr>
          <p:nvPr>
            <p:ph type="body" idx="1"/>
          </p:nvPr>
        </p:nvSpPr>
        <p:spPr>
          <a:xfrm>
            <a:off x="933450" y="4425950"/>
            <a:ext cx="5143500" cy="4178300"/>
          </a:xfrm>
          <a:noFill/>
          <a:ln/>
        </p:spPr>
        <p:txBody>
          <a:bodyPr/>
          <a:lstStyle/>
          <a:p>
            <a:endParaRPr lang="en-US" dirty="0"/>
          </a:p>
        </p:txBody>
      </p:sp>
      <p:sp>
        <p:nvSpPr>
          <p:cNvPr id="249859" name="Rectangle 3"/>
          <p:cNvSpPr>
            <a:spLocks noGrp="1" noRot="1" noChangeAspect="1" noChangeArrowheads="1" noTextEdit="1"/>
          </p:cNvSpPr>
          <p:nvPr>
            <p:ph type="sldImg"/>
          </p:nvPr>
        </p:nvSpPr>
        <p:spPr>
          <a:xfrm>
            <a:off x="1181100" y="700088"/>
            <a:ext cx="4648200" cy="3486150"/>
          </a:xfrm>
          <a:ln cap="flat"/>
        </p:spPr>
      </p:sp>
      <p:sp>
        <p:nvSpPr>
          <p:cNvPr id="249860" name="Rectangle 4"/>
          <p:cNvSpPr>
            <a:spLocks noChangeArrowheads="1"/>
          </p:cNvSpPr>
          <p:nvPr/>
        </p:nvSpPr>
        <p:spPr bwMode="auto">
          <a:xfrm>
            <a:off x="1589088" y="1592263"/>
            <a:ext cx="388937" cy="517525"/>
          </a:xfrm>
          <a:prstGeom prst="rect">
            <a:avLst/>
          </a:prstGeom>
          <a:noFill/>
          <a:ln w="9525">
            <a:noFill/>
            <a:miter lim="800000"/>
            <a:headEnd/>
            <a:tailEnd/>
          </a:ln>
          <a:effec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smtClean="0"/>
              <a:t>Evaporation</a:t>
            </a:r>
            <a:r>
              <a:rPr lang="en-US" dirty="0" smtClean="0"/>
              <a:t> is a type of </a:t>
            </a:r>
            <a:r>
              <a:rPr lang="en-US" dirty="0" smtClean="0">
                <a:hlinkClick r:id="rId3" action="ppaction://hlinkfile" tooltip="Vaporization"/>
              </a:rPr>
              <a:t>vaporization</a:t>
            </a:r>
            <a:r>
              <a:rPr lang="en-US" dirty="0" smtClean="0"/>
              <a:t>(transition from liquid to a gas) of a </a:t>
            </a:r>
            <a:r>
              <a:rPr lang="en-US" dirty="0" smtClean="0">
                <a:hlinkClick r:id="rId4" action="ppaction://hlinkfile" tooltip="Liquid"/>
              </a:rPr>
              <a:t>liquid</a:t>
            </a:r>
            <a:r>
              <a:rPr lang="en-US" dirty="0" smtClean="0"/>
              <a:t>, that occurs only on the </a:t>
            </a:r>
            <a:r>
              <a:rPr lang="en-US" dirty="0" smtClean="0">
                <a:hlinkClick r:id="rId5" action="ppaction://hlinkfile" tooltip="Interface (chemistry)"/>
              </a:rPr>
              <a:t>surface</a:t>
            </a:r>
            <a:r>
              <a:rPr lang="en-US" dirty="0" smtClean="0"/>
              <a:t> of a liquid</a:t>
            </a:r>
          </a:p>
          <a:p>
            <a:r>
              <a:rPr lang="en-US" dirty="0" smtClean="0"/>
              <a:t>YES. Oil does evaporate. But it evaporates in a weird way. As most of you know, oil is not a pure compound. Oil is a blend of many different sizes of what chemists call 'hydrocarbons' or 'molecules'. These molecules range from very </a:t>
            </a:r>
            <a:r>
              <a:rPr lang="en-US" dirty="0" err="1" smtClean="0"/>
              <a:t>very</a:t>
            </a:r>
            <a:r>
              <a:rPr lang="en-US" dirty="0" smtClean="0"/>
              <a:t> small to very </a:t>
            </a:r>
            <a:r>
              <a:rPr lang="en-US" dirty="0" err="1" smtClean="0"/>
              <a:t>very</a:t>
            </a:r>
            <a:r>
              <a:rPr lang="en-US" dirty="0" smtClean="0"/>
              <a:t> large molecules. The lighter molecules will evaporate quicker than the heavier molecules. WHY? </a:t>
            </a:r>
          </a:p>
          <a:p>
            <a:r>
              <a:rPr lang="en-US" dirty="0" smtClean="0"/>
              <a:t>If you want to understand how oil evaporates you need to know how evaporation really works. Evaporation happens when a molecule has enough energy to leave its fellow liquid molecules surrounding it. For any given temperature, or energy, the smaller molecules will move quicker than the larger molecules. Think about kicking a soccer ball versus kicking a bowling ball. OF COURSE I DO NOT RECOMMEND KICKING A BOWLING BALL. However, if you imagined it, the soccer ball will travel much faster than the bowling ball. This is what happens in oil. The temperature is the energy from your "foot" and the balls that have different masses are the molecules in the oil. Now you can imagine that over a long period of time the lighter molecules will tend to evaporate away leaving the larger and heavier molecules behind. </a:t>
            </a:r>
          </a:p>
          <a:p>
            <a:r>
              <a:rPr lang="en-US" dirty="0" smtClean="0"/>
              <a:t>So what determines oil evaporation rate? A number of parameters,</a:t>
            </a:r>
            <a:r>
              <a:rPr lang="en-US" baseline="0" dirty="0" smtClean="0"/>
              <a:t> such as, temperature, wind speed, solar radiation, thickness of oil on the surface, and composition of the oil, govern its rate of evaporation.</a:t>
            </a:r>
          </a:p>
          <a:p>
            <a:endParaRPr lang="en-US" baseline="0" dirty="0" smtClean="0"/>
          </a:p>
          <a:p>
            <a:r>
              <a:rPr lang="en-US" b="1" dirty="0" smtClean="0"/>
              <a:t>Physical transport</a:t>
            </a:r>
            <a:r>
              <a:rPr lang="en-US" b="1" baseline="0" dirty="0" smtClean="0"/>
              <a:t> or Spreading </a:t>
            </a:r>
            <a:r>
              <a:rPr lang="en-US" b="0" baseline="0" dirty="0" smtClean="0"/>
              <a:t>of the oil</a:t>
            </a:r>
            <a:r>
              <a:rPr lang="en-US" dirty="0" smtClean="0"/>
              <a:t> occurs under the influence of gravitational forces. It is controlled by oil viscosity and the surface tension of water.</a:t>
            </a:r>
            <a:endParaRPr lang="en-US" baseline="0" dirty="0" smtClean="0"/>
          </a:p>
          <a:p>
            <a:endParaRPr lang="en-US" baseline="0" dirty="0" smtClean="0"/>
          </a:p>
          <a:p>
            <a:r>
              <a:rPr lang="en-US" b="1" dirty="0" smtClean="0"/>
              <a:t>Dissolution.</a:t>
            </a:r>
            <a:r>
              <a:rPr lang="en-US" dirty="0" smtClean="0"/>
              <a:t> Most oil components are water-soluble to a certain degree, especially low-molecular-weight hydrocarbons. Polar compounds formed as a result of oxidation of some oil fractions in the marine environment also dissolve in seawater. Compared with evaporation, dissolution takes more time.  Conditions in the surface waters strongly affect the rate of the process.</a:t>
            </a:r>
          </a:p>
          <a:p>
            <a:endParaRPr lang="en-US" dirty="0" smtClean="0"/>
          </a:p>
          <a:p>
            <a:r>
              <a:rPr lang="en-US" b="1" dirty="0" smtClean="0"/>
              <a:t>Emulsification.</a:t>
            </a:r>
            <a:r>
              <a:rPr lang="en-US" dirty="0" smtClean="0"/>
              <a:t> The process of suspending oil</a:t>
            </a:r>
            <a:r>
              <a:rPr lang="en-US" baseline="0" dirty="0" smtClean="0"/>
              <a:t> droplets in an emulsion with water.  Increases surface area. </a:t>
            </a:r>
            <a:r>
              <a:rPr lang="en-US" dirty="0" smtClean="0"/>
              <a:t>Oil emulsification in the marine environment depends on oil composition and the turbulence of the water.</a:t>
            </a:r>
          </a:p>
          <a:p>
            <a:endParaRPr lang="en-US" dirty="0" smtClean="0"/>
          </a:p>
          <a:p>
            <a:r>
              <a:rPr lang="en-US" b="1" dirty="0" smtClean="0"/>
              <a:t>Dispersion</a:t>
            </a:r>
            <a:r>
              <a:rPr lang="en-US" dirty="0" smtClean="0"/>
              <a:t>, in chemistry, a mixture in which fine particles of one substance are scattered throughout another substance. So,</a:t>
            </a:r>
            <a:r>
              <a:rPr lang="en-US" baseline="0" dirty="0" smtClean="0"/>
              <a:t> the natural action of oil dispersing into the water column. (Dispersants)</a:t>
            </a:r>
            <a:endParaRPr lang="en-US" dirty="0" smtClean="0"/>
          </a:p>
          <a:p>
            <a:endParaRPr lang="en-US" dirty="0" smtClean="0"/>
          </a:p>
          <a:p>
            <a:r>
              <a:rPr lang="en-US" dirty="0" smtClean="0"/>
              <a:t>The few we didn’t</a:t>
            </a:r>
            <a:r>
              <a:rPr lang="en-US" baseline="0" dirty="0" smtClean="0"/>
              <a:t> cover are photo oxidation, absorption, and biodegradation – longer processes and less oil effected</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Persistent</a:t>
            </a:r>
            <a:r>
              <a:rPr lang="en-US" baseline="0" dirty="0" smtClean="0"/>
              <a:t> - </a:t>
            </a:r>
            <a:r>
              <a:rPr lang="en-US" dirty="0" smtClean="0"/>
              <a:t>existing for a long or longer than usual time</a:t>
            </a:r>
          </a:p>
          <a:p>
            <a:r>
              <a:rPr lang="en-US" dirty="0" smtClean="0"/>
              <a:t>ADIOS2 can give us the oil fate information…</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p>
          <a:p>
            <a:pPr marL="0" marR="0" indent="0" algn="l" defTabSz="1981200" rtl="0" eaLnBrk="0" fontAlgn="base" latinLnBrk="0" hangingPunct="0">
              <a:lnSpc>
                <a:spcPct val="100000"/>
              </a:lnSpc>
              <a:spcBef>
                <a:spcPct val="30000"/>
              </a:spcBef>
              <a:spcAft>
                <a:spcPct val="0"/>
              </a:spcAft>
              <a:buClrTx/>
              <a:buSzTx/>
              <a:buFontTx/>
              <a:buNone/>
              <a:tabLst/>
              <a:defRPr/>
            </a:pPr>
            <a:r>
              <a:rPr lang="en-US" dirty="0" smtClean="0"/>
              <a:t>Remember…API greater than 30º is termed light; between 22º and 30º, medium; below 22º, heavy; and below 10º, extra heavy</a:t>
            </a:r>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F3FE7B8B-743F-4768-8FD2-5DD4ECC0E0D4}" type="datetime1">
              <a:rPr lang="en-US"/>
              <a:pPr/>
              <a:t>8/17/2010</a:t>
            </a:fld>
            <a:endParaRPr lang="en-US"/>
          </a:p>
        </p:txBody>
      </p:sp>
      <p:sp>
        <p:nvSpPr>
          <p:cNvPr id="7" name="Rectangle 5"/>
          <p:cNvSpPr>
            <a:spLocks noGrp="1" noChangeArrowheads="1"/>
          </p:cNvSpPr>
          <p:nvPr>
            <p:ph type="sldNum" sz="quarter" idx="5"/>
          </p:nvPr>
        </p:nvSpPr>
        <p:spPr>
          <a:ln/>
        </p:spPr>
        <p:txBody>
          <a:bodyPr/>
          <a:lstStyle/>
          <a:p>
            <a:fld id="{5F1E893B-4CAB-431C-A4BA-6C2F7B269684}" type="slidenum">
              <a:rPr lang="en-US"/>
              <a:pPr/>
              <a:t>19</a:t>
            </a:fld>
            <a:endParaRPr lang="en-US"/>
          </a:p>
        </p:txBody>
      </p:sp>
      <p:sp>
        <p:nvSpPr>
          <p:cNvPr id="504834"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504835"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77" tIns="46589" rIns="93177" bIns="46589"/>
          <a:lstStyle/>
          <a:p>
            <a:r>
              <a:rPr lang="en-US" dirty="0" smtClean="0"/>
              <a:t>Observations are the</a:t>
            </a:r>
            <a:r>
              <a:rPr lang="en-US" baseline="0" dirty="0" smtClean="0"/>
              <a:t> information that drives Modeling and trajectories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Before we start,</a:t>
            </a:r>
            <a:r>
              <a:rPr lang="en-US" baseline="0" dirty="0" smtClean="0"/>
              <a:t> if you do not have it: get it or download it, also on the TGLO Toolkit – open water oil identification job aid for aerial observation – glossary of common terminology, photo examples, percent coverage chart, and an observation checklist to remind you of what to record</a:t>
            </a:r>
            <a:endParaRPr lang="en-US" dirty="0" smtClean="0"/>
          </a:p>
          <a:p>
            <a:endParaRPr lang="en-US" dirty="0" smtClean="0"/>
          </a:p>
          <a:p>
            <a:r>
              <a:rPr lang="en-US" dirty="0" smtClean="0"/>
              <a:t>Time and lat/long – at least record start and end time and lat/long.  Some programs can merge GPS and photos</a:t>
            </a:r>
            <a:r>
              <a:rPr lang="en-US" baseline="0" dirty="0" smtClean="0"/>
              <a:t> (</a:t>
            </a:r>
            <a:r>
              <a:rPr lang="en-US" baseline="0" dirty="0" err="1" smtClean="0"/>
              <a:t>photologger</a:t>
            </a:r>
            <a:r>
              <a:rPr lang="en-US" baseline="0" dirty="0" smtClean="0"/>
              <a:t>)</a:t>
            </a:r>
          </a:p>
          <a:p>
            <a:endParaRPr lang="en-US" baseline="0" dirty="0" smtClean="0"/>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aseline="0" dirty="0" smtClean="0"/>
          </a:p>
          <a:p>
            <a:r>
              <a:rPr lang="en-US" baseline="0" dirty="0" smtClean="0"/>
              <a:t>Use common terminology – silver, rainbow , black oil, mousse (note color) - </a:t>
            </a:r>
          </a:p>
          <a:p>
            <a:endParaRPr lang="en-US" baseline="0" dirty="0" smtClean="0"/>
          </a:p>
          <a:p>
            <a:r>
              <a:rPr lang="en-US" baseline="0" dirty="0" smtClean="0"/>
              <a:t>Again use a glossary if necessary</a:t>
            </a:r>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Direction and heading, if possible</a:t>
            </a:r>
          </a:p>
          <a:p>
            <a:endParaRPr lang="en-US" baseline="0" dirty="0" smtClean="0"/>
          </a:p>
          <a:p>
            <a:r>
              <a:rPr lang="en-US" baseline="0" dirty="0" smtClean="0"/>
              <a:t>Direction that the slick is trailing or moving…either way.  Anything is better than nothing.</a:t>
            </a:r>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Beginning(leading edge) and end (trailing edge) – open water observations, if possible</a:t>
            </a:r>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aseline="0" dirty="0" smtClean="0"/>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Color gives us a general idea</a:t>
            </a:r>
            <a:r>
              <a:rPr lang="en-US" baseline="0" dirty="0" smtClean="0"/>
              <a:t> of thickness.  Trying to estimate amount from color is NOT accurate!</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In 1976, as part of its Outer Continental Shelf Environmental Assessment Program (OCSEAP) to study the effects of oil and gas exploration in Alaska, NOAA established the </a:t>
            </a:r>
            <a:r>
              <a:rPr lang="en-US" b="1" dirty="0" smtClean="0"/>
              <a:t>Spilled Oil Research (SOR) Team</a:t>
            </a:r>
            <a:r>
              <a:rPr lang="en-US" dirty="0" smtClean="0"/>
              <a:t>.  HAZMAT's precursor, the SOR Team was a network of coastal geologists, marine biologists, chemists, and oceanographers.  When an oil spill occurred, the SOR Team would mobilize quickly and go on-scene at these "spills of opportunity" with the goal of gaining information to help minimize damages from future spills.  </a:t>
            </a:r>
          </a:p>
          <a:p>
            <a:endParaRPr lang="en-US" dirty="0" smtClean="0"/>
          </a:p>
          <a:p>
            <a:r>
              <a:rPr lang="en-US" dirty="0" smtClean="0"/>
              <a:t>In December 1976, the 640-foot Liberian-flag tanker Argo Merchant ran aground near Nantucket Island directly over Georges Bank, which at that time, was one of the world's most productive commercial fishing areas.  Bound for Salem, Massachusetts from Venezuela, the tanker carried 7.5 million gallons of residual fuel oil in one of its thickest, heaviest forms.  Both government agencies and the scientific community recognized the seriousness of the situation.  However, the Coast Guard, charged with directing the spill response and cleanup effort, was inundated with competing and often conflicting recommendations from all sides.  Accordingly, the Coast Guard asked the SOR Team, with its established operational experience in spill response, to act as an informal liaison with the scientific community at the spill.  </a:t>
            </a:r>
            <a:br>
              <a:rPr lang="en-US" dirty="0" smtClean="0"/>
            </a:br>
            <a:endParaRPr lang="en-US" dirty="0" smtClean="0"/>
          </a:p>
          <a:p>
            <a:pPr marL="0" marR="0" lvl="2" indent="0" algn="l" defTabSz="1981200" rtl="0" eaLnBrk="0" fontAlgn="base" latinLnBrk="0" hangingPunct="0">
              <a:lnSpc>
                <a:spcPct val="100000"/>
              </a:lnSpc>
              <a:spcBef>
                <a:spcPct val="30000"/>
              </a:spcBef>
              <a:spcAft>
                <a:spcPct val="0"/>
              </a:spcAft>
              <a:buClrTx/>
              <a:buSzTx/>
              <a:buFontTx/>
              <a:buNone/>
              <a:tabLst/>
              <a:defRPr/>
            </a:pPr>
            <a:r>
              <a:rPr lang="en-US" sz="1600" dirty="0" smtClean="0"/>
              <a:t>The SOR Team, while continuing to investigate oil spill phenomena, acted as the Coast Guard's scientific advisor at spills that followed the Argo Merchant, including: the </a:t>
            </a:r>
            <a:r>
              <a:rPr lang="en-US" sz="1600" dirty="0" err="1" smtClean="0"/>
              <a:t>Metula</a:t>
            </a:r>
            <a:r>
              <a:rPr lang="en-US" sz="1600" dirty="0" smtClean="0"/>
              <a:t> off Tierra del Fuego, Chile; the Amoco Cadiz, off the Breton coast of France; and the IXTOC I well blowout in the Gulf of Mexico in June 1979.  By that time (in 1977 to be exact), the SOR Team had been renamed the </a:t>
            </a:r>
            <a:r>
              <a:rPr lang="en-US" sz="1600" b="1" dirty="0" smtClean="0"/>
              <a:t>Hazardous Materials Response Project</a:t>
            </a:r>
            <a:r>
              <a:rPr lang="en-US" sz="1600" dirty="0" smtClean="0"/>
              <a:t> or </a:t>
            </a:r>
            <a:r>
              <a:rPr lang="en-US" sz="1600" b="1" dirty="0" smtClean="0"/>
              <a:t>HAZMAT</a:t>
            </a:r>
            <a:r>
              <a:rPr lang="en-US" sz="1600" b="0" baseline="0" dirty="0" smtClean="0"/>
              <a:t> and established the Scientific Support Team to assist the USCG and EPA.</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Try to keep the sun behind you and do not take photos through a window or you’ll have glare – only if possible!  Safety first!</a:t>
            </a:r>
          </a:p>
          <a:p>
            <a:r>
              <a:rPr lang="en-US" baseline="0" dirty="0" smtClean="0"/>
              <a:t>Take good photos – they are essential to show people what you have seen – even the changes that you see….Comparison photos</a:t>
            </a:r>
          </a:p>
          <a:p>
            <a:endParaRPr lang="en-US" baseline="0" dirty="0" smtClean="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note a specific area of shoreline impact, repeat photos on subsequent flights.</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Last but not least…Make sure it is OIL!  Beware of false positives!</a:t>
            </a:r>
          </a:p>
          <a:p>
            <a:endParaRPr lang="en-US" baseline="0" dirty="0" smtClean="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Convergence Lines or zones, Red Tide, Kelp Beds, Jellyfish, Fish</a:t>
            </a:r>
            <a:r>
              <a:rPr lang="en-US" baseline="0" dirty="0" smtClean="0"/>
              <a:t> spawns near shore, cloud shadows, etc.</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photograph was taken on the 28</a:t>
            </a:r>
            <a:r>
              <a:rPr lang="en-US" baseline="30000" dirty="0" smtClean="0"/>
              <a:t>th</a:t>
            </a:r>
            <a:r>
              <a:rPr lang="en-US" dirty="0" smtClean="0"/>
              <a:t> of September by a member of the NOAA science team above the uncontained</a:t>
            </a:r>
            <a:r>
              <a:rPr lang="en-US" baseline="0" dirty="0" smtClean="0"/>
              <a:t> source of the pipeline leak.</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2A1466B-507D-45FA-975B-BAB9C5A4A8B7}" type="datetime1">
              <a:rPr lang="en-US"/>
              <a:pPr/>
              <a:t>8/17/2010</a:t>
            </a:fld>
            <a:endParaRPr lang="en-US"/>
          </a:p>
        </p:txBody>
      </p:sp>
      <p:sp>
        <p:nvSpPr>
          <p:cNvPr id="7" name="Rectangle 5"/>
          <p:cNvSpPr>
            <a:spLocks noGrp="1" noChangeArrowheads="1"/>
          </p:cNvSpPr>
          <p:nvPr>
            <p:ph type="sldNum" sz="quarter" idx="5"/>
          </p:nvPr>
        </p:nvSpPr>
        <p:spPr>
          <a:ln/>
        </p:spPr>
        <p:txBody>
          <a:bodyPr/>
          <a:lstStyle/>
          <a:p>
            <a:fld id="{06609A9D-6C04-4CB9-A80B-BF408C455502}" type="slidenum">
              <a:rPr lang="en-US"/>
              <a:pPr/>
              <a:t>32</a:t>
            </a:fld>
            <a:endParaRPr lang="en-US"/>
          </a:p>
        </p:txBody>
      </p:sp>
      <p:sp>
        <p:nvSpPr>
          <p:cNvPr id="507906"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507907"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77" tIns="46589" rIns="93177" bIns="46589"/>
          <a:lstStyle/>
          <a:p>
            <a:r>
              <a:rPr lang="en-US" dirty="0" smtClean="0"/>
              <a:t>On 29 September, two dispersant sorties were conducted using a DC-3 aircraft to treat oil that would threaten adjacent wildlife areas should there be a wind change. The areas include several exposed sand bars that readily attract coastal birds and extensive coastal marshes that are important fish habitat. A total of 2000 gallons of </a:t>
            </a:r>
            <a:r>
              <a:rPr lang="en-US" dirty="0" err="1" smtClean="0"/>
              <a:t>Corexit</a:t>
            </a:r>
            <a:r>
              <a:rPr lang="en-US" dirty="0" smtClean="0"/>
              <a:t> 9500 was applied. The dispersant activities were conducted in water greater than 10 meters in depth, but not exclusively in federal waters.</a:t>
            </a:r>
          </a:p>
          <a:p>
            <a:r>
              <a:rPr lang="en-US" dirty="0" smtClean="0"/>
              <a:t>This photo shows the dispersant working on the thin</a:t>
            </a:r>
            <a:r>
              <a:rPr lang="en-US" baseline="0" dirty="0" smtClean="0"/>
              <a:t> edges of the oil slick.</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situation map updated by over fligh</a:t>
            </a:r>
            <a:r>
              <a:rPr lang="en-US" baseline="0" dirty="0" smtClean="0"/>
              <a:t>t information.  This situation map leads operations and is vitally important information.  So, once again, </a:t>
            </a:r>
            <a:r>
              <a:rPr lang="en-US" baseline="0" dirty="0" err="1" smtClean="0"/>
              <a:t>tha</a:t>
            </a:r>
            <a:r>
              <a:rPr lang="en-US" baseline="0" dirty="0" smtClean="0"/>
              <a:t> more current the information the better.</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Skimming operations</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trajectories were produced from NOAA over flights on Oct 4</a:t>
            </a:r>
            <a:r>
              <a:rPr lang="en-US" baseline="30000" dirty="0" smtClean="0"/>
              <a:t>th</a:t>
            </a:r>
            <a:r>
              <a:rPr lang="en-US" dirty="0" smtClean="0"/>
              <a:t>.  By this time, the pipeline was partially patched and “pigging” operations</a:t>
            </a:r>
            <a:r>
              <a:rPr lang="en-US" baseline="0" dirty="0" smtClean="0"/>
              <a:t> had begun.</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Oil beginning to strand along the delta.  The source was secured on the 6</a:t>
            </a:r>
            <a:r>
              <a:rPr lang="en-US" baseline="30000" dirty="0" smtClean="0"/>
              <a:t>th</a:t>
            </a:r>
            <a:r>
              <a:rPr lang="en-US" dirty="0" smtClean="0"/>
              <a:t> of October.</a:t>
            </a:r>
            <a:r>
              <a:rPr lang="en-US" baseline="0" dirty="0" smtClean="0"/>
              <a:t>  Minor shoreline clean up was necessary.</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Full definition</a:t>
            </a:r>
            <a:r>
              <a:rPr lang="en-US" baseline="0" dirty="0" smtClean="0"/>
              <a:t> in the Incident Management Handbook on pages 15-22</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E4D1E5C1-9F77-46A6-9085-C4A7850B00C6}" type="datetime1">
              <a:rPr lang="en-US"/>
              <a:pPr/>
              <a:t>8/17/2010</a:t>
            </a:fld>
            <a:endParaRPr lang="en-US"/>
          </a:p>
        </p:txBody>
      </p:sp>
      <p:sp>
        <p:nvSpPr>
          <p:cNvPr id="8" name="Rectangle 5"/>
          <p:cNvSpPr>
            <a:spLocks noGrp="1" noChangeArrowheads="1"/>
          </p:cNvSpPr>
          <p:nvPr>
            <p:ph type="sldNum" sz="quarter" idx="5"/>
          </p:nvPr>
        </p:nvSpPr>
        <p:spPr>
          <a:ln/>
        </p:spPr>
        <p:txBody>
          <a:bodyPr/>
          <a:lstStyle/>
          <a:p>
            <a:fld id="{38144BFD-48A3-4AE6-A5B5-D36CB6FFA089}" type="slidenum">
              <a:rPr lang="en-US"/>
              <a:pPr/>
              <a:t>37</a:t>
            </a:fld>
            <a:endParaRPr lang="en-US"/>
          </a:p>
        </p:txBody>
      </p:sp>
      <p:sp>
        <p:nvSpPr>
          <p:cNvPr id="591874" name="Rectangle 2"/>
          <p:cNvSpPr>
            <a:spLocks noGrp="1" noChangeArrowheads="1"/>
          </p:cNvSpPr>
          <p:nvPr>
            <p:ph type="body" idx="1"/>
          </p:nvPr>
        </p:nvSpPr>
        <p:spPr bwMode="auto">
          <a:xfrm>
            <a:off x="933450" y="4425950"/>
            <a:ext cx="5143500" cy="4178300"/>
          </a:xfrm>
          <a:prstGeom prst="rect">
            <a:avLst/>
          </a:prstGeom>
          <a:noFill/>
          <a:ln>
            <a:miter lim="800000"/>
            <a:headEnd/>
            <a:tailEnd/>
          </a:ln>
        </p:spPr>
        <p:txBody>
          <a:bodyPr lIns="133455" tIns="66728" rIns="133455" bIns="66728"/>
          <a:lstStyle/>
          <a:p>
            <a:endParaRPr lang="en-US" dirty="0"/>
          </a:p>
        </p:txBody>
      </p:sp>
      <p:sp>
        <p:nvSpPr>
          <p:cNvPr id="591875" name="Rectangle 3"/>
          <p:cNvSpPr>
            <a:spLocks noGrp="1" noRot="1" noChangeAspect="1" noChangeArrowheads="1" noTextEdit="1"/>
          </p:cNvSpPr>
          <p:nvPr>
            <p:ph type="sldImg"/>
          </p:nvPr>
        </p:nvSpPr>
        <p:spPr bwMode="auto">
          <a:xfrm>
            <a:off x="1181100" y="700088"/>
            <a:ext cx="4648200" cy="3486150"/>
          </a:xfrm>
          <a:prstGeom prst="rect">
            <a:avLst/>
          </a:prstGeom>
          <a:noFill/>
          <a:ln w="12700" cap="flat">
            <a:solidFill>
              <a:schemeClr val="tx1"/>
            </a:solidFill>
            <a:miter lim="800000"/>
            <a:headEnd/>
            <a:tailEnd/>
          </a:ln>
        </p:spPr>
      </p:sp>
      <p:sp>
        <p:nvSpPr>
          <p:cNvPr id="591876" name="Rectangle 4"/>
          <p:cNvSpPr>
            <a:spLocks noChangeArrowheads="1"/>
          </p:cNvSpPr>
          <p:nvPr/>
        </p:nvSpPr>
        <p:spPr bwMode="auto">
          <a:xfrm>
            <a:off x="1589088" y="1592263"/>
            <a:ext cx="388937" cy="517525"/>
          </a:xfrm>
          <a:prstGeom prst="rect">
            <a:avLst/>
          </a:prstGeom>
          <a:noFill/>
          <a:ln w="9525">
            <a:noFill/>
            <a:miter lim="800000"/>
            <a:headEnd/>
            <a:tailEnd/>
          </a:ln>
          <a:effec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TABS – Texas Automated Buoy System, access online</a:t>
            </a:r>
          </a:p>
          <a:p>
            <a:endParaRPr lang="en-US" dirty="0" smtClean="0"/>
          </a:p>
          <a:p>
            <a:r>
              <a:rPr lang="en-US" dirty="0" smtClean="0"/>
              <a:t>SW winds will blow oil in what direction? – NE</a:t>
            </a:r>
          </a:p>
          <a:p>
            <a:r>
              <a:rPr lang="en-US" dirty="0" smtClean="0"/>
              <a:t>SW currents will carry the oil in what direction? - SW</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TABS Buoys can be accessed from online</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127DB210-0EB3-4895-94C2-A1388222A689}" type="datetime1">
              <a:rPr lang="en-US"/>
              <a:pPr/>
              <a:t>8/17/2010</a:t>
            </a:fld>
            <a:endParaRPr lang="en-US"/>
          </a:p>
        </p:txBody>
      </p:sp>
      <p:sp>
        <p:nvSpPr>
          <p:cNvPr id="8" name="Rectangle 5"/>
          <p:cNvSpPr>
            <a:spLocks noGrp="1" noChangeArrowheads="1"/>
          </p:cNvSpPr>
          <p:nvPr>
            <p:ph type="sldNum" sz="quarter" idx="5"/>
          </p:nvPr>
        </p:nvSpPr>
        <p:spPr>
          <a:ln/>
        </p:spPr>
        <p:txBody>
          <a:bodyPr/>
          <a:lstStyle/>
          <a:p>
            <a:fld id="{65E71E2E-81BF-4DD2-9232-01E9394F1912}" type="slidenum">
              <a:rPr lang="en-US"/>
              <a:pPr/>
              <a:t>40</a:t>
            </a:fld>
            <a:endParaRPr lang="en-US"/>
          </a:p>
        </p:txBody>
      </p:sp>
      <p:sp>
        <p:nvSpPr>
          <p:cNvPr id="458754" name="Rectangle 2"/>
          <p:cNvSpPr>
            <a:spLocks noGrp="1" noChangeArrowheads="1"/>
          </p:cNvSpPr>
          <p:nvPr>
            <p:ph type="body" idx="1"/>
          </p:nvPr>
        </p:nvSpPr>
        <p:spPr bwMode="auto">
          <a:xfrm>
            <a:off x="933450" y="4425950"/>
            <a:ext cx="5143500" cy="4178300"/>
          </a:xfrm>
          <a:prstGeom prst="rect">
            <a:avLst/>
          </a:prstGeom>
          <a:noFill/>
          <a:ln>
            <a:miter lim="800000"/>
            <a:headEnd/>
            <a:tailEnd/>
          </a:ln>
        </p:spPr>
        <p:txBody>
          <a:bodyPr lIns="133455" tIns="66728" rIns="133455" bIns="66728"/>
          <a:lstStyle/>
          <a:p>
            <a:endParaRPr lang="en-US" dirty="0"/>
          </a:p>
        </p:txBody>
      </p:sp>
      <p:sp>
        <p:nvSpPr>
          <p:cNvPr id="458755" name="Rectangle 3"/>
          <p:cNvSpPr>
            <a:spLocks noGrp="1" noRot="1" noChangeAspect="1" noChangeArrowheads="1" noTextEdit="1"/>
          </p:cNvSpPr>
          <p:nvPr>
            <p:ph type="sldImg"/>
          </p:nvPr>
        </p:nvSpPr>
        <p:spPr bwMode="auto">
          <a:xfrm>
            <a:off x="1181100" y="700088"/>
            <a:ext cx="4648200" cy="3486150"/>
          </a:xfrm>
          <a:prstGeom prst="rect">
            <a:avLst/>
          </a:prstGeom>
          <a:noFill/>
          <a:ln w="12700" cap="flat">
            <a:solidFill>
              <a:schemeClr val="tx1"/>
            </a:solidFill>
            <a:miter lim="800000"/>
            <a:headEnd/>
            <a:tailEnd/>
          </a:ln>
        </p:spPr>
      </p:sp>
      <p:sp>
        <p:nvSpPr>
          <p:cNvPr id="458756" name="Rectangle 4"/>
          <p:cNvSpPr>
            <a:spLocks noChangeArrowheads="1"/>
          </p:cNvSpPr>
          <p:nvPr/>
        </p:nvSpPr>
        <p:spPr bwMode="auto">
          <a:xfrm>
            <a:off x="1589088" y="1592263"/>
            <a:ext cx="388937" cy="517525"/>
          </a:xfrm>
          <a:prstGeom prst="rect">
            <a:avLst/>
          </a:prstGeom>
          <a:noFill/>
          <a:ln w="9525">
            <a:noFill/>
            <a:miter lim="800000"/>
            <a:headEnd/>
            <a:tailEnd/>
          </a:ln>
          <a:effec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3E7E5486-1DDC-43E9-9FF0-A0BE7E905CC7}" type="datetime1">
              <a:rPr lang="en-US"/>
              <a:pPr/>
              <a:t>8/17/2010</a:t>
            </a:fld>
            <a:endParaRPr lang="en-US"/>
          </a:p>
        </p:txBody>
      </p:sp>
      <p:sp>
        <p:nvSpPr>
          <p:cNvPr id="7" name="Rectangle 5"/>
          <p:cNvSpPr>
            <a:spLocks noGrp="1" noChangeArrowheads="1"/>
          </p:cNvSpPr>
          <p:nvPr>
            <p:ph type="sldNum" sz="quarter" idx="5"/>
          </p:nvPr>
        </p:nvSpPr>
        <p:spPr>
          <a:ln/>
        </p:spPr>
        <p:txBody>
          <a:bodyPr/>
          <a:lstStyle/>
          <a:p>
            <a:fld id="{6FDD9AA2-126A-45AA-857D-90185D94CD94}" type="slidenum">
              <a:rPr lang="en-US"/>
              <a:pPr/>
              <a:t>41</a:t>
            </a:fld>
            <a:endParaRPr lang="en-US"/>
          </a:p>
        </p:txBody>
      </p:sp>
      <p:sp>
        <p:nvSpPr>
          <p:cNvPr id="493570" name="Rectangle 2"/>
          <p:cNvSpPr>
            <a:spLocks noGrp="1" noRot="1" noChangeAspect="1" noChangeArrowheads="1" noTextEdit="1"/>
          </p:cNvSpPr>
          <p:nvPr>
            <p:ph type="sldImg"/>
          </p:nvPr>
        </p:nvSpPr>
        <p:spPr bwMode="auto">
          <a:xfrm>
            <a:off x="1182688" y="696913"/>
            <a:ext cx="4648200" cy="3486150"/>
          </a:xfrm>
          <a:prstGeom prst="rect">
            <a:avLst/>
          </a:prstGeom>
          <a:solidFill>
            <a:srgbClr val="FFFFFF"/>
          </a:solidFill>
          <a:ln>
            <a:solidFill>
              <a:srgbClr val="000000"/>
            </a:solidFill>
            <a:miter lim="800000"/>
            <a:headEnd/>
            <a:tailEnd/>
          </a:ln>
        </p:spPr>
      </p:sp>
      <p:sp>
        <p:nvSpPr>
          <p:cNvPr id="493571" name="Rectangle 3"/>
          <p:cNvSpPr>
            <a:spLocks noGrp="1" noChangeArrowheads="1"/>
          </p:cNvSpPr>
          <p:nvPr>
            <p:ph type="body" idx="1"/>
          </p:nvPr>
        </p:nvSpPr>
        <p:spPr bwMode="auto">
          <a:xfrm>
            <a:off x="701675" y="4418013"/>
            <a:ext cx="5607050" cy="4181475"/>
          </a:xfrm>
          <a:prstGeom prst="rect">
            <a:avLst/>
          </a:prstGeom>
          <a:solidFill>
            <a:srgbClr val="FFFFFF"/>
          </a:solidFill>
          <a:ln>
            <a:solidFill>
              <a:srgbClr val="000000"/>
            </a:solidFill>
            <a:miter lim="800000"/>
            <a:headEnd/>
            <a:tailEnd/>
          </a:ln>
        </p:spPr>
        <p:txBody>
          <a:bodyPr lIns="93177" tIns="46589" rIns="93177" bIns="46589"/>
          <a:lstStyle/>
          <a:p>
            <a:pPr marL="0" marR="0" indent="0" algn="l" defTabSz="1981200" rtl="0" eaLnBrk="0" fontAlgn="base" latinLnBrk="0" hangingPunct="0">
              <a:lnSpc>
                <a:spcPct val="100000"/>
              </a:lnSpc>
              <a:spcBef>
                <a:spcPct val="30000"/>
              </a:spcBef>
              <a:spcAft>
                <a:spcPct val="0"/>
              </a:spcAft>
              <a:buClrTx/>
              <a:buSzTx/>
              <a:buFontTx/>
              <a:buNone/>
              <a:tabLst/>
              <a:defRPr/>
            </a:pPr>
            <a:r>
              <a:rPr lang="en-US" dirty="0" smtClean="0"/>
              <a:t>CAMEO (Computer-Aided Management of Emergency Operations) is a set of software modules and programs designed to assist first responders and emergency planners</a:t>
            </a:r>
          </a:p>
          <a:p>
            <a:endParaRPr lang="en-US" dirty="0" smtClean="0"/>
          </a:p>
          <a:p>
            <a:r>
              <a:rPr lang="en-US" dirty="0" smtClean="0"/>
              <a:t>CAMEO Chemicals contains:</a:t>
            </a:r>
          </a:p>
          <a:p>
            <a:r>
              <a:rPr lang="en-US" dirty="0" smtClean="0"/>
              <a:t>A library with thousands of datasheets containing response-related information and recommendations for hazardous materials that are commonly transported, used, or stored in the United States. </a:t>
            </a:r>
          </a:p>
          <a:p>
            <a:r>
              <a:rPr lang="en-US" dirty="0" smtClean="0"/>
              <a:t>A reactivity prediction tool, which you can use to predict potential reactive hazards between chemicals. </a:t>
            </a:r>
          </a:p>
          <a:p>
            <a:r>
              <a:rPr lang="en-US" dirty="0" smtClean="0"/>
              <a:t>Can use this online: cameochecmicals.noaa.gov</a:t>
            </a:r>
          </a:p>
          <a:p>
            <a:r>
              <a:rPr lang="en-US" dirty="0" smtClean="0"/>
              <a:t>Or can download to use on your computer without internet access.</a:t>
            </a:r>
          </a:p>
          <a:p>
            <a:endParaRPr lang="en-US" dirty="0" smtClean="0"/>
          </a:p>
          <a:p>
            <a:r>
              <a:rPr lang="en-US" dirty="0" smtClean="0"/>
              <a:t>ALOHA is CAMEO’s hazard modeling program.  Uses chemical and environmental information to create</a:t>
            </a:r>
            <a:r>
              <a:rPr lang="en-US" baseline="0" dirty="0" smtClean="0"/>
              <a:t> a possible threat zone.</a:t>
            </a:r>
            <a:endParaRPr lang="en-US" dirty="0" smtClean="0"/>
          </a:p>
          <a:p>
            <a:endParaRPr lang="en-US" dirty="0" smtClean="0"/>
          </a:p>
          <a:p>
            <a:r>
              <a:rPr lang="en-US" dirty="0" smtClean="0"/>
              <a:t>MARPLOT (</a:t>
            </a:r>
            <a:r>
              <a:rPr lang="en-US" sz="2000" kern="1200" baseline="0" dirty="0" smtClean="0">
                <a:solidFill>
                  <a:schemeClr val="tx1"/>
                </a:solidFill>
                <a:latin typeface="Times New Roman" pitchFamily="-64" charset="0"/>
                <a:ea typeface="+mn-ea"/>
                <a:cs typeface="+mn-cs"/>
              </a:rPr>
              <a:t>Mapping Application for Response, Planning, and Local Operational Tasks) </a:t>
            </a:r>
            <a:r>
              <a:rPr lang="en-US" dirty="0" smtClean="0"/>
              <a:t>is a mapping program used with ALOHA to map these possible threat zones.</a:t>
            </a:r>
          </a:p>
          <a:p>
            <a:endParaRPr lang="en-US" dirty="0" smtClean="0"/>
          </a:p>
          <a:p>
            <a:r>
              <a:rPr lang="en-US" dirty="0" smtClean="0"/>
              <a:t>All of these are downloadable</a:t>
            </a:r>
            <a:r>
              <a:rPr lang="en-US" baseline="0" dirty="0" smtClean="0"/>
              <a:t> from NOAA’s OR&amp;R website: response.restoration.noaa.gov</a:t>
            </a:r>
            <a:endParaRPr lang="en-US" dirty="0" smtClean="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ALOHA (Areal Locations of Hazardous Atmospheres) is a modeling program that estimates threat zones associated with hazardous chemical releases, including toxic gas clouds, fires, and explosions. A threat zone is an area where a hazard (such as toxicity, flammability, thermal radiation, or damaging overpressure) has exceeded a user-specified </a:t>
            </a:r>
            <a:r>
              <a:rPr lang="en-US" dirty="0" smtClean="0">
                <a:hlinkClick r:id="rId3"/>
              </a:rPr>
              <a:t>Level of Concern (LOC)</a:t>
            </a:r>
            <a:r>
              <a:rPr lang="en-US" dirty="0" smtClean="0"/>
              <a:t>.</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Weather forecasts are just that – Predictions.  Be</a:t>
            </a:r>
            <a:r>
              <a:rPr lang="en-US" baseline="0" dirty="0" smtClean="0"/>
              <a:t> prepared for it to be incorrect.</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On April 28, 2004, NOAA was notified of a hydrogen sulfide release from a barge located in a fleeting area near Baton Rouge, Louisiana. At that time, the identified problem, i.e., the failure of two gaskets, was repaired and no subsequent emissions were observed. During assessment activities, it was discovered that the product was "off-spec" and the barge was not certified for such a product. The NOAA Scientific Support Coordinator (SSC) worked with USCG Marine Safety Unit Baton Rouge to address concerns related to the stability of the barge product and plans to off-load the product to prevent subsequent releases that might threaten local communities. </a:t>
            </a:r>
          </a:p>
          <a:p>
            <a:r>
              <a:rPr lang="en-US" dirty="0" smtClean="0"/>
              <a:t/>
            </a:r>
            <a:br>
              <a:rPr lang="en-US" dirty="0" smtClean="0"/>
            </a:b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air monitoring…</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CAMEO Suite was used to produce an ALOHA/MARPLOT possible threat zone.</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1981200" rtl="0" eaLnBrk="0" fontAlgn="base" latinLnBrk="0" hangingPunct="0">
              <a:lnSpc>
                <a:spcPct val="100000"/>
              </a:lnSpc>
              <a:spcBef>
                <a:spcPct val="30000"/>
              </a:spcBef>
              <a:spcAft>
                <a:spcPct val="0"/>
              </a:spcAft>
              <a:buClrTx/>
              <a:buSzTx/>
              <a:buFontTx/>
              <a:buNone/>
              <a:tabLst/>
              <a:defRPr/>
            </a:pPr>
            <a:r>
              <a:rPr lang="en-US" dirty="0" smtClean="0"/>
              <a:t>The HYSPLIT (</a:t>
            </a:r>
            <a:r>
              <a:rPr lang="en-US" dirty="0" err="1" smtClean="0"/>
              <a:t>HYbrid</a:t>
            </a:r>
            <a:r>
              <a:rPr lang="en-US" dirty="0" smtClean="0"/>
              <a:t> Single-Particle </a:t>
            </a:r>
            <a:r>
              <a:rPr lang="en-US" dirty="0" err="1" smtClean="0"/>
              <a:t>Lagrangian</a:t>
            </a:r>
            <a:r>
              <a:rPr lang="en-US" dirty="0" smtClean="0"/>
              <a:t> Integrated Trajectory) model is a complete system for computing simple air parcel trajectories to complex dispersion and deposition simulations. The </a:t>
            </a:r>
            <a:r>
              <a:rPr lang="en-US" dirty="0" err="1" smtClean="0"/>
              <a:t>intial</a:t>
            </a:r>
            <a:r>
              <a:rPr lang="en-US" dirty="0" smtClean="0"/>
              <a:t> development was a result of a joint effort between NOAA and Australia's Bureau of Meteorology. </a:t>
            </a:r>
          </a:p>
          <a:p>
            <a:pPr marL="0" marR="0" indent="0" algn="l" defTabSz="1981200" rtl="0" eaLnBrk="0" fontAlgn="base" latinLnBrk="0" hangingPunct="0">
              <a:lnSpc>
                <a:spcPct val="100000"/>
              </a:lnSpc>
              <a:spcBef>
                <a:spcPct val="30000"/>
              </a:spcBef>
              <a:spcAft>
                <a:spcPct val="0"/>
              </a:spcAft>
              <a:buClrTx/>
              <a:buSzTx/>
              <a:buFontTx/>
              <a:buNone/>
              <a:tabLst/>
              <a:defRPr/>
            </a:pPr>
            <a:r>
              <a:rPr lang="en-US" dirty="0" smtClean="0"/>
              <a:t>Uses Google Earth</a:t>
            </a:r>
            <a:r>
              <a:rPr lang="en-US" baseline="0" dirty="0" smtClean="0"/>
              <a:t> and is a bit more complicated than ALOHA.  But still available for download.</a:t>
            </a:r>
          </a:p>
          <a:p>
            <a:pPr marL="0" marR="0" indent="0" algn="l" defTabSz="1981200" rtl="0" eaLnBrk="0" fontAlgn="base" latinLnBrk="0" hangingPunct="0">
              <a:lnSpc>
                <a:spcPct val="100000"/>
              </a:lnSpc>
              <a:spcBef>
                <a:spcPct val="30000"/>
              </a:spcBef>
              <a:spcAft>
                <a:spcPct val="0"/>
              </a:spcAft>
              <a:buClrTx/>
              <a:buSzTx/>
              <a:buFontTx/>
              <a:buNone/>
              <a:tabLst/>
              <a:defRPr/>
            </a:pPr>
            <a:r>
              <a:rPr lang="en-US" baseline="0" dirty="0" smtClean="0"/>
              <a:t>I work with the NWS and provide Chemical info and have them run the model.</a:t>
            </a:r>
            <a:endParaRPr lang="en-US" dirty="0" smtClean="0"/>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1015784B-93C6-4172-A7D2-2154EBCC8263}" type="datetime1">
              <a:rPr lang="en-US"/>
              <a:pPr/>
              <a:t>8/17/2010</a:t>
            </a:fld>
            <a:endParaRPr lang="en-US"/>
          </a:p>
        </p:txBody>
      </p:sp>
      <p:sp>
        <p:nvSpPr>
          <p:cNvPr id="8" name="Rectangle 5"/>
          <p:cNvSpPr>
            <a:spLocks noGrp="1" noChangeArrowheads="1"/>
          </p:cNvSpPr>
          <p:nvPr>
            <p:ph type="sldNum" sz="quarter" idx="5"/>
          </p:nvPr>
        </p:nvSpPr>
        <p:spPr>
          <a:ln/>
        </p:spPr>
        <p:txBody>
          <a:bodyPr/>
          <a:lstStyle/>
          <a:p>
            <a:fld id="{5D826E75-28E9-4422-9E7E-E6927DF7A755}" type="slidenum">
              <a:rPr lang="en-US"/>
              <a:pPr/>
              <a:t>49</a:t>
            </a:fld>
            <a:endParaRPr lang="en-US"/>
          </a:p>
        </p:txBody>
      </p:sp>
      <p:sp>
        <p:nvSpPr>
          <p:cNvPr id="460802" name="Rectangle 2"/>
          <p:cNvSpPr>
            <a:spLocks noGrp="1" noChangeArrowheads="1"/>
          </p:cNvSpPr>
          <p:nvPr>
            <p:ph type="body" idx="1"/>
          </p:nvPr>
        </p:nvSpPr>
        <p:spPr bwMode="auto">
          <a:xfrm>
            <a:off x="933450" y="4425950"/>
            <a:ext cx="5143500" cy="4178300"/>
          </a:xfrm>
          <a:prstGeom prst="rect">
            <a:avLst/>
          </a:prstGeom>
          <a:noFill/>
          <a:ln>
            <a:miter lim="800000"/>
            <a:headEnd/>
            <a:tailEnd/>
          </a:ln>
        </p:spPr>
        <p:txBody>
          <a:bodyPr lIns="133455" tIns="66728" rIns="133455" bIns="66728"/>
          <a:lstStyle/>
          <a:p>
            <a:endParaRPr lang="en-US" dirty="0"/>
          </a:p>
        </p:txBody>
      </p:sp>
      <p:sp>
        <p:nvSpPr>
          <p:cNvPr id="460803" name="Rectangle 3"/>
          <p:cNvSpPr>
            <a:spLocks noGrp="1" noRot="1" noChangeAspect="1" noChangeArrowheads="1" noTextEdit="1"/>
          </p:cNvSpPr>
          <p:nvPr>
            <p:ph type="sldImg"/>
          </p:nvPr>
        </p:nvSpPr>
        <p:spPr bwMode="auto">
          <a:xfrm>
            <a:off x="1181100" y="700088"/>
            <a:ext cx="4648200" cy="3486150"/>
          </a:xfrm>
          <a:prstGeom prst="rect">
            <a:avLst/>
          </a:prstGeom>
          <a:noFill/>
          <a:ln w="12700" cap="flat">
            <a:solidFill>
              <a:schemeClr val="tx1"/>
            </a:solidFill>
            <a:miter lim="800000"/>
            <a:headEnd/>
            <a:tailEnd/>
          </a:ln>
        </p:spPr>
      </p:sp>
      <p:sp>
        <p:nvSpPr>
          <p:cNvPr id="460804" name="Rectangle 4"/>
          <p:cNvSpPr>
            <a:spLocks noChangeArrowheads="1"/>
          </p:cNvSpPr>
          <p:nvPr/>
        </p:nvSpPr>
        <p:spPr bwMode="auto">
          <a:xfrm>
            <a:off x="1589088" y="1592263"/>
            <a:ext cx="388937" cy="517525"/>
          </a:xfrm>
          <a:prstGeom prst="rect">
            <a:avLst/>
          </a:prstGeom>
          <a:noFill/>
          <a:ln w="9525">
            <a:noFill/>
            <a:miter lim="800000"/>
            <a:headEnd/>
            <a:tailEnd/>
          </a:ln>
          <a:effec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What are NOAA trust resources?</a:t>
            </a:r>
          </a:p>
          <a:p>
            <a:r>
              <a:rPr lang="en-US" dirty="0" smtClean="0"/>
              <a:t>NOAA acts on behalf of the U. S. Department of Commerce as a trustee for natural resources. NOAA protects and restores aquatic organisms and their habitat on behalf of current and future generations of Americans. Some state government agencies and Native American tribes are also natural resource trustees. </a:t>
            </a:r>
          </a:p>
          <a:p>
            <a:endParaRPr lang="en-US" dirty="0" smtClean="0"/>
          </a:p>
          <a:p>
            <a:r>
              <a:rPr lang="en-US" dirty="0" smtClean="0"/>
              <a:t>NOAA is a trustee for coastal and marine resources, including: </a:t>
            </a:r>
          </a:p>
          <a:p>
            <a:endParaRPr lang="en-US" dirty="0" smtClean="0"/>
          </a:p>
          <a:p>
            <a:r>
              <a:rPr lang="en-US" dirty="0" smtClean="0"/>
              <a:t>Commercial and recreational fishery resources;</a:t>
            </a:r>
            <a:br>
              <a:rPr lang="en-US" dirty="0" smtClean="0"/>
            </a:br>
            <a:endParaRPr lang="en-US" dirty="0" smtClean="0"/>
          </a:p>
          <a:p>
            <a:pPr marL="0" marR="0" indent="0" algn="l" defTabSz="1981200" rtl="0" eaLnBrk="0" fontAlgn="base" latinLnBrk="0" hangingPunct="0">
              <a:lnSpc>
                <a:spcPct val="100000"/>
              </a:lnSpc>
              <a:spcBef>
                <a:spcPct val="30000"/>
              </a:spcBef>
              <a:spcAft>
                <a:spcPct val="0"/>
              </a:spcAft>
              <a:buClrTx/>
              <a:buSzTx/>
              <a:buFontTx/>
              <a:buNone/>
              <a:tabLst/>
              <a:defRPr/>
            </a:pPr>
            <a:r>
              <a:rPr lang="en-US" dirty="0" err="1" smtClean="0"/>
              <a:t>Anadromous</a:t>
            </a:r>
            <a:r>
              <a:rPr lang="en-US" dirty="0" smtClean="0"/>
              <a:t>(Pronunciation: \ə-</a:t>
            </a:r>
            <a:r>
              <a:rPr lang="en-US" dirty="0" err="1" smtClean="0"/>
              <a:t>na</a:t>
            </a:r>
            <a:r>
              <a:rPr lang="en-US" dirty="0" smtClean="0"/>
              <a:t>-</a:t>
            </a:r>
            <a:r>
              <a:rPr lang="en-US" dirty="0" err="1" smtClean="0"/>
              <a:t>drə</a:t>
            </a:r>
            <a:r>
              <a:rPr lang="en-US" dirty="0" smtClean="0"/>
              <a:t>-</a:t>
            </a:r>
            <a:r>
              <a:rPr lang="en-US" dirty="0" err="1" smtClean="0"/>
              <a:t>məs</a:t>
            </a:r>
            <a:r>
              <a:rPr lang="en-US" dirty="0" smtClean="0"/>
              <a:t>\)species (species that spawn in fresh water and then migrate to the sea, like salmon);</a:t>
            </a:r>
            <a:br>
              <a:rPr lang="en-US" dirty="0" smtClean="0"/>
            </a:br>
            <a:endParaRPr lang="en-US" dirty="0" smtClean="0"/>
          </a:p>
          <a:p>
            <a:r>
              <a:rPr lang="en-US" dirty="0" err="1" smtClean="0"/>
              <a:t>Catadromous</a:t>
            </a:r>
            <a:r>
              <a:rPr lang="en-US" dirty="0" smtClean="0"/>
              <a:t> (Pronunciation: \</a:t>
            </a:r>
            <a:r>
              <a:rPr lang="en-US" dirty="0" err="1" smtClean="0"/>
              <a:t>kə-ta-drə-məs</a:t>
            </a:r>
            <a:r>
              <a:rPr lang="en-US" dirty="0" smtClean="0"/>
              <a:t>\)species (species</a:t>
            </a:r>
            <a:r>
              <a:rPr lang="en-US" baseline="0" dirty="0" smtClean="0"/>
              <a:t> </a:t>
            </a:r>
            <a:r>
              <a:rPr lang="en-US" dirty="0" smtClean="0"/>
              <a:t>that spawn in sea water and then migrate to fresh water, like the American eel);</a:t>
            </a:r>
            <a:br>
              <a:rPr lang="en-US" dirty="0" smtClean="0"/>
            </a:br>
            <a:endParaRPr lang="en-US" dirty="0" smtClean="0"/>
          </a:p>
          <a:p>
            <a:r>
              <a:rPr lang="en-US" dirty="0" smtClean="0"/>
              <a:t>Marine mammals, including whales, dolphins, and seals;</a:t>
            </a:r>
            <a:br>
              <a:rPr lang="en-US" dirty="0" smtClean="0"/>
            </a:br>
            <a:endParaRPr lang="en-US" dirty="0" smtClean="0"/>
          </a:p>
          <a:p>
            <a:r>
              <a:rPr lang="en-US" dirty="0" smtClean="0"/>
              <a:t>Endangered and threatened marine species and their habitats (salmon, </a:t>
            </a:r>
            <a:r>
              <a:rPr lang="en-US" dirty="0" err="1" smtClean="0"/>
              <a:t>steller</a:t>
            </a:r>
            <a:r>
              <a:rPr lang="en-US" dirty="0" smtClean="0"/>
              <a:t> sea lions, and sea turtles, for example);</a:t>
            </a:r>
            <a:br>
              <a:rPr lang="en-US" dirty="0" smtClean="0"/>
            </a:br>
            <a:endParaRPr lang="en-US" dirty="0" smtClean="0"/>
          </a:p>
          <a:p>
            <a:r>
              <a:rPr lang="en-US" dirty="0" smtClean="0"/>
              <a:t>Marshes, mangroves, </a:t>
            </a:r>
            <a:r>
              <a:rPr lang="en-US" dirty="0" err="1" smtClean="0"/>
              <a:t>seagrass</a:t>
            </a:r>
            <a:r>
              <a:rPr lang="en-US" dirty="0" smtClean="0"/>
              <a:t> beds, coral reefs, and other coastal habitats; and</a:t>
            </a:r>
            <a:br>
              <a:rPr lang="en-US" dirty="0" smtClean="0"/>
            </a:br>
            <a:endParaRPr lang="en-US" dirty="0" smtClean="0"/>
          </a:p>
          <a:p>
            <a:r>
              <a:rPr lang="en-US" dirty="0" smtClean="0"/>
              <a:t>Resources associated with National Marine Sanctuaries and National Estuarine Research Reserves.</a:t>
            </a:r>
          </a:p>
          <a:p>
            <a:endParaRPr lang="en-US" dirty="0" smtClean="0"/>
          </a:p>
          <a:p>
            <a:r>
              <a:rPr lang="en-US" dirty="0" smtClean="0"/>
              <a:t>Overall, NOAA is guided by three goals in carrying out its responsibilities as a trustee: </a:t>
            </a:r>
          </a:p>
          <a:p>
            <a:r>
              <a:rPr lang="en-US" dirty="0" smtClean="0"/>
              <a:t>Reducing threats to coastal resources and human health through planning and prevention;</a:t>
            </a:r>
            <a:br>
              <a:rPr lang="en-US" dirty="0" smtClean="0"/>
            </a:br>
            <a:endParaRPr lang="en-US" dirty="0" smtClean="0"/>
          </a:p>
          <a:p>
            <a:r>
              <a:rPr lang="en-US" dirty="0" smtClean="0"/>
              <a:t>Protecting coastal resources and human health by recommending and implementing appropriate response actions; and</a:t>
            </a:r>
            <a:br>
              <a:rPr lang="en-US" dirty="0" smtClean="0"/>
            </a:br>
            <a:endParaRPr lang="en-US" dirty="0" smtClean="0"/>
          </a:p>
          <a:p>
            <a:r>
              <a:rPr lang="en-US" dirty="0" smtClean="0"/>
              <a:t>Restoring injured trust resources.</a:t>
            </a:r>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spills</a:t>
            </a:r>
            <a:r>
              <a:rPr lang="en-US" baseline="0" dirty="0" smtClean="0"/>
              <a:t> NEVER happen during normal business hours….</a:t>
            </a:r>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dt" idx="1"/>
          </p:nvPr>
        </p:nvSpPr>
        <p:spPr>
          <a:ln/>
        </p:spPr>
        <p:txBody>
          <a:bodyPr/>
          <a:lstStyle/>
          <a:p>
            <a:fld id="{4643ACD6-2B8B-4CCF-831A-3177E2F1ECDD}" type="datetime1">
              <a:rPr lang="en-US"/>
              <a:pPr/>
              <a:t>8/17/2010</a:t>
            </a:fld>
            <a:endParaRPr lang="en-US"/>
          </a:p>
        </p:txBody>
      </p:sp>
      <p:sp>
        <p:nvSpPr>
          <p:cNvPr id="8" name="Rectangle 5"/>
          <p:cNvSpPr>
            <a:spLocks noGrp="1" noChangeArrowheads="1"/>
          </p:cNvSpPr>
          <p:nvPr>
            <p:ph type="sldNum" sz="quarter" idx="5"/>
          </p:nvPr>
        </p:nvSpPr>
        <p:spPr>
          <a:ln/>
        </p:spPr>
        <p:txBody>
          <a:bodyPr/>
          <a:lstStyle/>
          <a:p>
            <a:fld id="{9B9A9768-F98A-4C2C-9056-28AE14BF2662}" type="slidenum">
              <a:rPr lang="en-US"/>
              <a:pPr/>
              <a:t>10</a:t>
            </a:fld>
            <a:endParaRPr lang="en-US"/>
          </a:p>
        </p:txBody>
      </p:sp>
      <p:sp>
        <p:nvSpPr>
          <p:cNvPr id="452610" name="Rectangle 2"/>
          <p:cNvSpPr>
            <a:spLocks noGrp="1" noChangeArrowheads="1"/>
          </p:cNvSpPr>
          <p:nvPr>
            <p:ph type="body" idx="1"/>
          </p:nvPr>
        </p:nvSpPr>
        <p:spPr bwMode="auto">
          <a:xfrm>
            <a:off x="933450" y="4425950"/>
            <a:ext cx="5143500" cy="4178300"/>
          </a:xfrm>
          <a:prstGeom prst="rect">
            <a:avLst/>
          </a:prstGeom>
          <a:noFill/>
          <a:ln>
            <a:miter lim="800000"/>
            <a:headEnd/>
            <a:tailEnd/>
          </a:ln>
        </p:spPr>
        <p:txBody>
          <a:bodyPr lIns="133455" tIns="66728" rIns="133455" bIns="66728"/>
          <a:lstStyle/>
          <a:p>
            <a:r>
              <a:rPr lang="en-US" u="none" dirty="0" smtClean="0"/>
              <a:t>Distribution and weathering observations: silver sheen, rainbow sheen, black oil, mousse – what does the oil LOOK like</a:t>
            </a:r>
          </a:p>
          <a:p>
            <a:endParaRPr lang="en-US" u="none" dirty="0" smtClean="0"/>
          </a:p>
          <a:p>
            <a:pPr marL="0" marR="0" indent="0" algn="l" defTabSz="1981200" rtl="0" eaLnBrk="0" fontAlgn="base" latinLnBrk="0" hangingPunct="0">
              <a:lnSpc>
                <a:spcPct val="100000"/>
              </a:lnSpc>
              <a:spcBef>
                <a:spcPct val="30000"/>
              </a:spcBef>
              <a:spcAft>
                <a:spcPct val="0"/>
              </a:spcAft>
              <a:buClrTx/>
              <a:buSzTx/>
              <a:buFontTx/>
              <a:buNone/>
              <a:tabLst/>
              <a:defRPr/>
            </a:pPr>
            <a:r>
              <a:rPr lang="en-US" dirty="0" smtClean="0"/>
              <a:t>API Gravity</a:t>
            </a:r>
            <a:r>
              <a:rPr lang="en-US" baseline="0" dirty="0" smtClean="0"/>
              <a:t> is the </a:t>
            </a:r>
            <a:r>
              <a:rPr lang="en-US" dirty="0" smtClean="0"/>
              <a:t>American </a:t>
            </a:r>
            <a:r>
              <a:rPr lang="en-US" sz="2000" u="none" kern="1200" dirty="0" smtClean="0">
                <a:solidFill>
                  <a:schemeClr val="bg2"/>
                </a:solidFill>
                <a:latin typeface="Times New Roman" pitchFamily="-64" charset="0"/>
                <a:ea typeface="+mn-ea"/>
                <a:cs typeface="+mn-cs"/>
              </a:rPr>
              <a:t>Petroleum</a:t>
            </a:r>
            <a:r>
              <a:rPr lang="en-US" dirty="0" smtClean="0"/>
              <a:t> Institute's </a:t>
            </a:r>
            <a:r>
              <a:rPr lang="en-US" sz="2000" u="none" kern="1200" dirty="0" smtClean="0">
                <a:solidFill>
                  <a:schemeClr val="tx1"/>
                </a:solidFill>
                <a:latin typeface="Times New Roman" pitchFamily="-64" charset="0"/>
                <a:ea typeface="+mn-ea"/>
                <a:cs typeface="+mn-cs"/>
              </a:rPr>
              <a:t>inverted</a:t>
            </a:r>
            <a:r>
              <a:rPr lang="en-US" sz="2000" u="none" kern="1200" baseline="0" dirty="0" smtClean="0">
                <a:solidFill>
                  <a:schemeClr val="tx1"/>
                </a:solidFill>
                <a:latin typeface="Times New Roman" pitchFamily="-64" charset="0"/>
                <a:ea typeface="+mn-ea"/>
                <a:cs typeface="+mn-cs"/>
              </a:rPr>
              <a:t> scale </a:t>
            </a:r>
            <a:r>
              <a:rPr lang="en-US" dirty="0" smtClean="0"/>
              <a:t>for denoting the 'lightness' or 'heaviness' of </a:t>
            </a:r>
            <a:r>
              <a:rPr lang="en-US" sz="2000" u="none" kern="1200" dirty="0" smtClean="0">
                <a:solidFill>
                  <a:schemeClr val="tx1"/>
                </a:solidFill>
                <a:latin typeface="Times New Roman" pitchFamily="-64" charset="0"/>
                <a:ea typeface="+mn-ea"/>
                <a:cs typeface="+mn-cs"/>
              </a:rPr>
              <a:t>crude</a:t>
            </a:r>
            <a:r>
              <a:rPr lang="en-US" sz="2000" u="none" kern="1200" baseline="0" dirty="0" smtClean="0">
                <a:solidFill>
                  <a:schemeClr val="tx1"/>
                </a:solidFill>
                <a:latin typeface="Times New Roman" pitchFamily="-64" charset="0"/>
                <a:ea typeface="+mn-ea"/>
                <a:cs typeface="+mn-cs"/>
              </a:rPr>
              <a:t> oils </a:t>
            </a:r>
            <a:r>
              <a:rPr lang="en-US" dirty="0" smtClean="0"/>
              <a:t>and other </a:t>
            </a:r>
            <a:r>
              <a:rPr lang="en-US" sz="2000" u="none" kern="1200" dirty="0" smtClean="0">
                <a:solidFill>
                  <a:schemeClr val="tx1"/>
                </a:solidFill>
                <a:latin typeface="Times New Roman" pitchFamily="-64" charset="0"/>
                <a:ea typeface="+mn-ea"/>
                <a:cs typeface="+mn-cs"/>
              </a:rPr>
              <a:t>liquid hydrocarbons. Oil</a:t>
            </a:r>
            <a:r>
              <a:rPr lang="en-US" sz="2000" u="none" kern="1200" baseline="0" dirty="0" smtClean="0">
                <a:solidFill>
                  <a:schemeClr val="tx1"/>
                </a:solidFill>
                <a:latin typeface="Times New Roman" pitchFamily="-64" charset="0"/>
                <a:ea typeface="+mn-ea"/>
                <a:cs typeface="+mn-cs"/>
              </a:rPr>
              <a:t> </a:t>
            </a:r>
            <a:r>
              <a:rPr lang="en-US" dirty="0" smtClean="0"/>
              <a:t>with API greater than 30º is termed light; between 22º and 30º, medium; below 22º, heavy; and below 10º, extra heavy</a:t>
            </a:r>
          </a:p>
          <a:p>
            <a:endParaRPr lang="en-US" u="none" dirty="0"/>
          </a:p>
        </p:txBody>
      </p:sp>
      <p:sp>
        <p:nvSpPr>
          <p:cNvPr id="452611" name="Rectangle 3"/>
          <p:cNvSpPr>
            <a:spLocks noGrp="1" noRot="1" noChangeAspect="1" noChangeArrowheads="1" noTextEdit="1"/>
          </p:cNvSpPr>
          <p:nvPr>
            <p:ph type="sldImg"/>
          </p:nvPr>
        </p:nvSpPr>
        <p:spPr bwMode="auto">
          <a:xfrm>
            <a:off x="1181100" y="700088"/>
            <a:ext cx="4648200" cy="3486150"/>
          </a:xfrm>
          <a:prstGeom prst="rect">
            <a:avLst/>
          </a:prstGeom>
          <a:noFill/>
          <a:ln w="12700" cap="flat">
            <a:solidFill>
              <a:schemeClr val="tx1"/>
            </a:solidFill>
            <a:miter lim="800000"/>
            <a:headEnd/>
            <a:tailEnd/>
          </a:ln>
        </p:spPr>
      </p:sp>
      <p:sp>
        <p:nvSpPr>
          <p:cNvPr id="452612" name="Rectangle 4"/>
          <p:cNvSpPr>
            <a:spLocks noChangeArrowheads="1"/>
          </p:cNvSpPr>
          <p:nvPr/>
        </p:nvSpPr>
        <p:spPr bwMode="auto">
          <a:xfrm>
            <a:off x="1589088" y="1592263"/>
            <a:ext cx="388937" cy="517525"/>
          </a:xfrm>
          <a:prstGeom prst="rect">
            <a:avLst/>
          </a:prstGeom>
          <a:noFill/>
          <a:ln w="9525">
            <a:noFill/>
            <a:miter lim="800000"/>
            <a:headEnd/>
            <a:tailEnd/>
          </a:ln>
          <a:effec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866AED54-3116-4751-86AB-614D5891C569}" type="datetime1">
              <a:rPr lang="en-US"/>
              <a:pPr/>
              <a:t>8/17/2010</a:t>
            </a:fld>
            <a:endParaRPr lang="en-US"/>
          </a:p>
        </p:txBody>
      </p:sp>
      <p:sp>
        <p:nvSpPr>
          <p:cNvPr id="7" name="Rectangle 5"/>
          <p:cNvSpPr>
            <a:spLocks noGrp="1" noChangeArrowheads="1"/>
          </p:cNvSpPr>
          <p:nvPr>
            <p:ph type="sldNum" sz="quarter" idx="5"/>
          </p:nvPr>
        </p:nvSpPr>
        <p:spPr>
          <a:ln/>
        </p:spPr>
        <p:txBody>
          <a:bodyPr/>
          <a:lstStyle/>
          <a:p>
            <a:fld id="{5C4DD303-E2F6-4D0D-9C6C-1E024B09C7B7}" type="slidenum">
              <a:rPr lang="en-US"/>
              <a:pPr/>
              <a:t>11</a:t>
            </a:fld>
            <a:endParaRPr lang="en-US"/>
          </a:p>
        </p:txBody>
      </p:sp>
      <p:sp>
        <p:nvSpPr>
          <p:cNvPr id="495618" name="Rectangle 2"/>
          <p:cNvSpPr>
            <a:spLocks noGrp="1" noRot="1" noChangeAspect="1" noChangeArrowheads="1"/>
          </p:cNvSpPr>
          <p:nvPr>
            <p:ph type="sldImg"/>
          </p:nvPr>
        </p:nvSpPr>
        <p:spPr bwMode="auto">
          <a:xfrm>
            <a:off x="1190625" y="703263"/>
            <a:ext cx="4630738" cy="3473450"/>
          </a:xfrm>
          <a:prstGeom prst="rect">
            <a:avLst/>
          </a:prstGeom>
          <a:noFill/>
          <a:ln w="12700" cap="flat">
            <a:solidFill>
              <a:schemeClr val="tx1"/>
            </a:solidFill>
            <a:miter lim="800000"/>
            <a:headEnd/>
            <a:tailEnd/>
          </a:ln>
        </p:spPr>
      </p:sp>
      <p:sp>
        <p:nvSpPr>
          <p:cNvPr id="495619" name="Rectangle 3"/>
          <p:cNvSpPr>
            <a:spLocks noGrp="1" noChangeArrowheads="1"/>
          </p:cNvSpPr>
          <p:nvPr>
            <p:ph type="body" idx="1"/>
          </p:nvPr>
        </p:nvSpPr>
        <p:spPr bwMode="auto">
          <a:xfrm>
            <a:off x="935038" y="4416425"/>
            <a:ext cx="5140325" cy="4183063"/>
          </a:xfrm>
          <a:prstGeom prst="rect">
            <a:avLst/>
          </a:prstGeom>
          <a:noFill/>
          <a:ln w="12700">
            <a:miter lim="800000"/>
            <a:headEnd/>
            <a:tailEnd/>
          </a:ln>
        </p:spPr>
        <p:txBody>
          <a:bodyPr lIns="103530" tIns="51765" rIns="103530" bIns="51765"/>
          <a:lstStyle/>
          <a:p>
            <a:r>
              <a:rPr lang="en-US" dirty="0" smtClean="0"/>
              <a:t>Interpretive oil trajectories use the human mind instead</a:t>
            </a:r>
            <a:r>
              <a:rPr lang="en-US" baseline="0" dirty="0" smtClean="0"/>
              <a:t> of a computer.  The Science Team uses the facts (weather, currents, oil type, etc.) to create a mental model and give a verbal or written trajectory.  This is usually the first trajectory and then the computer models are used later if necessary.</a:t>
            </a:r>
          </a:p>
          <a:p>
            <a:endParaRPr lang="en-US"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The NOAA computer modeling products include the :</a:t>
            </a:r>
          </a:p>
          <a:p>
            <a:r>
              <a:rPr lang="en-US" baseline="0" dirty="0" smtClean="0"/>
              <a:t>OSSM – On-scene Spill Model, father of GNOME, created in 1979, the first trajectory model created by NOAA</a:t>
            </a:r>
          </a:p>
          <a:p>
            <a:r>
              <a:rPr lang="en-US" baseline="0" dirty="0" smtClean="0"/>
              <a:t>GNOME – General NOAA Operational Modeling Environment, created in 1999, is the oil spill trajectory model used by ERD</a:t>
            </a:r>
          </a:p>
          <a:p>
            <a:r>
              <a:rPr lang="en-US" baseline="0" dirty="0" smtClean="0"/>
              <a:t>ADIOS2 – Automated Data Inquiry for Oil Spills, </a:t>
            </a:r>
            <a:r>
              <a:rPr lang="en-US" dirty="0" smtClean="0"/>
              <a:t>is an oil weathering model that incorporates a database containing more than a thousand crude oils and refined products, and provides quick estimates of the expected characteristics and behavior of oil spilled into the marine environment.</a:t>
            </a:r>
          </a:p>
          <a:p>
            <a:endParaRPr lang="en-US" dirty="0"/>
          </a:p>
        </p:txBody>
      </p:sp>
      <p:sp>
        <p:nvSpPr>
          <p:cNvPr id="4" name="Date Placeholder 3"/>
          <p:cNvSpPr>
            <a:spLocks noGrp="1"/>
          </p:cNvSpPr>
          <p:nvPr>
            <p:ph type="dt" idx="10"/>
          </p:nvPr>
        </p:nvSpPr>
        <p:spPr/>
        <p:txBody>
          <a:bodyPr/>
          <a:lstStyle/>
          <a:p>
            <a:fld id="{57A8BDCC-CF69-4195-81DC-8F2D1CE2BF6F}" type="datetime1">
              <a:rPr lang="en-US" smtClean="0"/>
              <a:pPr/>
              <a:t>8/17/2010</a:t>
            </a:fld>
            <a:endParaRPr lang="en-US"/>
          </a:p>
        </p:txBody>
      </p:sp>
      <p:sp>
        <p:nvSpPr>
          <p:cNvPr id="5" name="Slide Number Placeholder 4"/>
          <p:cNvSpPr>
            <a:spLocks noGrp="1"/>
          </p:cNvSpPr>
          <p:nvPr>
            <p:ph type="sldNum" sz="quarter" idx="11"/>
          </p:nvPr>
        </p:nvSpPr>
        <p:spPr/>
        <p:txBody>
          <a:bodyPr/>
          <a:lstStyle/>
          <a:p>
            <a:fld id="{9F8623FF-6FB9-470E-B0DA-76DA98F9AE2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506D63-58CC-42F4-9DD0-C67FA24D152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331AF4-3638-4E67-8908-BAC669E66BBD}"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38113"/>
            <a:ext cx="2162175" cy="58054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650" y="138113"/>
            <a:ext cx="6334125" cy="58054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BFA9EA-FC4B-454E-ACF2-54F318FE7FFA}"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7650" y="138113"/>
            <a:ext cx="8648700" cy="58054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133439D-1A16-416A-8096-9DE17CD5B11D}"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47650" y="138113"/>
            <a:ext cx="8648700" cy="730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92125" y="1193800"/>
            <a:ext cx="4121150"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5675" y="1193800"/>
            <a:ext cx="4122738"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2125" y="3644900"/>
            <a:ext cx="4121150"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5675" y="3644900"/>
            <a:ext cx="4122738"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D891F9C-5221-4039-A2A7-7B313FBF0BC0}"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47650" y="138113"/>
            <a:ext cx="8648700" cy="730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92125" y="1193800"/>
            <a:ext cx="8396288"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2125" y="3644900"/>
            <a:ext cx="8396288" cy="2298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6C3A3FF-58ED-400C-A11E-EDDC663CE7C0}"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3D69A5-03FF-4AE1-AD4E-60011102A612}"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8C3A20-443C-4B3C-B413-FA8B849CBDE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2125" y="1193800"/>
            <a:ext cx="4121150"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5675" y="1193800"/>
            <a:ext cx="4122738"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723D8E3-4883-4EF4-8C9D-F5339B7FAF58}"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92FF1A-50C0-4E94-812A-90323B1E88D0}"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4082C0-BEEB-4EEC-BCC5-D6A5C209EEE9}"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224C8D-9F9F-494B-95FA-79209DF1B1BC}"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A9B3F4-FB0E-4972-9BD5-B92585E9FA25}"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8E32F5-8569-41C8-8D08-1F5D1D52D3AE}"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spcBef>
                <a:spcPct val="0"/>
              </a:spcBef>
              <a:defRPr sz="1400">
                <a:solidFill>
                  <a:schemeClr val="tx1"/>
                </a:solidFill>
                <a:latin typeface="Times New Roman" pitchFamily="-64" charset="0"/>
              </a:defRPr>
            </a:lvl1pPr>
          </a:lstStyle>
          <a:p>
            <a:endParaRPr 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a:solidFill>
                  <a:schemeClr val="tx1"/>
                </a:solidFill>
                <a:latin typeface="Times New Roman" pitchFamily="-64" charset="0"/>
              </a:defRPr>
            </a:lvl1pPr>
          </a:lstStyle>
          <a:p>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spcBef>
                <a:spcPct val="0"/>
              </a:spcBef>
              <a:defRPr sz="1400">
                <a:solidFill>
                  <a:schemeClr val="tx1"/>
                </a:solidFill>
                <a:latin typeface="Times New Roman" pitchFamily="-64" charset="0"/>
              </a:defRPr>
            </a:lvl1pPr>
          </a:lstStyle>
          <a:p>
            <a:fld id="{E09BF215-35B1-40FC-ABA0-3D5A36D6EAA2}" type="slidenum">
              <a:rPr lang="en-US"/>
              <a:pPr/>
              <a:t>‹#›</a:t>
            </a:fld>
            <a:endParaRPr lang="en-US"/>
          </a:p>
        </p:txBody>
      </p:sp>
      <p:sp>
        <p:nvSpPr>
          <p:cNvPr id="1029" name="Rectangle 5"/>
          <p:cNvSpPr>
            <a:spLocks noGrp="1" noChangeArrowheads="1"/>
          </p:cNvSpPr>
          <p:nvPr>
            <p:ph type="title"/>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492125" y="1193800"/>
            <a:ext cx="8396288" cy="4749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6" name="Picture 12" descr="DHS_GrayTypeLogo"/>
          <p:cNvPicPr>
            <a:picLocks noChangeAspect="1" noChangeArrowheads="1"/>
          </p:cNvPicPr>
          <p:nvPr userDrawn="1"/>
        </p:nvPicPr>
        <p:blipFill>
          <a:blip r:embed="rId16" cstate="print"/>
          <a:srcRect/>
          <a:stretch>
            <a:fillRect/>
          </a:stretch>
        </p:blipFill>
        <p:spPr bwMode="auto">
          <a:xfrm>
            <a:off x="79375" y="6311900"/>
            <a:ext cx="1520825" cy="442913"/>
          </a:xfrm>
          <a:prstGeom prst="rect">
            <a:avLst/>
          </a:prstGeom>
          <a:noFill/>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hf hdr="0" ftr="0" dt="0"/>
  <p:txStyles>
    <p:title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000066"/>
        </a:buClr>
        <a:buChar char="•"/>
        <a:defRPr sz="2400" b="1">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100000"/>
        <a:buFont typeface="Times New Roman" pitchFamily="-64" charset="0"/>
        <a:buChar char="–"/>
        <a:defRPr sz="2000">
          <a:solidFill>
            <a:srgbClr val="000066"/>
          </a:solidFill>
          <a:latin typeface="+mn-lt"/>
        </a:defRPr>
      </a:lvl2pPr>
      <a:lvl3pPr marL="1143000" indent="-228600" algn="l" rtl="0" eaLnBrk="0" fontAlgn="base" hangingPunct="0">
        <a:spcBef>
          <a:spcPct val="20000"/>
        </a:spcBef>
        <a:spcAft>
          <a:spcPct val="0"/>
        </a:spcAft>
        <a:buClr>
          <a:srgbClr val="000066"/>
        </a:buClr>
        <a:buSzPct val="65000"/>
        <a:buFont typeface="Wingdings" pitchFamily="-64" charset="2"/>
        <a:buChar char="§"/>
        <a:defRPr>
          <a:solidFill>
            <a:srgbClr val="000066"/>
          </a:solidFill>
          <a:latin typeface="+mn-lt"/>
        </a:defRPr>
      </a:lvl3pPr>
      <a:lvl4pPr marL="1600200" indent="-228600" algn="l" rtl="0" eaLnBrk="0" fontAlgn="base" hangingPunct="0">
        <a:spcBef>
          <a:spcPct val="20000"/>
        </a:spcBef>
        <a:spcAft>
          <a:spcPct val="0"/>
        </a:spcAft>
        <a:buClr>
          <a:srgbClr val="000066"/>
        </a:buClr>
        <a:buSzPct val="100000"/>
        <a:buChar char="o"/>
        <a:defRPr sz="1400">
          <a:solidFill>
            <a:srgbClr val="000066"/>
          </a:solidFill>
          <a:latin typeface="+mn-lt"/>
        </a:defRPr>
      </a:lvl4pPr>
      <a:lvl5pPr marL="20574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5pPr>
      <a:lvl6pPr marL="25146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6pPr>
      <a:lvl7pPr marL="29718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7pPr>
      <a:lvl8pPr marL="34290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8pPr>
      <a:lvl9pPr marL="38862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0.jpeg"/><Relationship Id="rId5" Type="http://schemas.openxmlformats.org/officeDocument/2006/relationships/oleObject" Target="../embeddings/oleObject2.bin"/><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8" name="Rectangle 6"/>
          <p:cNvSpPr>
            <a:spLocks noGrp="1" noChangeArrowheads="1"/>
          </p:cNvSpPr>
          <p:nvPr>
            <p:ph type="ctrTitle"/>
          </p:nvPr>
        </p:nvSpPr>
        <p:spPr>
          <a:xfrm>
            <a:off x="685800" y="2286000"/>
            <a:ext cx="7772400" cy="1143000"/>
          </a:xfrm>
        </p:spPr>
        <p:txBody>
          <a:bodyPr/>
          <a:lstStyle/>
          <a:p>
            <a:r>
              <a:rPr lang="en-US"/>
              <a:t>Preliminary Assessment &amp; Actions</a:t>
            </a:r>
            <a:br>
              <a:rPr lang="en-US"/>
            </a:br>
            <a:r>
              <a:rPr lang="en-US"/>
              <a:t>Continued…</a:t>
            </a:r>
          </a:p>
        </p:txBody>
      </p:sp>
      <p:pic>
        <p:nvPicPr>
          <p:cNvPr id="248846" name="Picture 14"/>
          <p:cNvPicPr>
            <a:picLocks noChangeAspect="1" noChangeArrowheads="1"/>
          </p:cNvPicPr>
          <p:nvPr/>
        </p:nvPicPr>
        <p:blipFill>
          <a:blip r:embed="rId3" cstate="print"/>
          <a:srcRect/>
          <a:stretch>
            <a:fillRect/>
          </a:stretch>
        </p:blipFill>
        <p:spPr bwMode="auto">
          <a:xfrm>
            <a:off x="8382000" y="6215063"/>
            <a:ext cx="609600" cy="514350"/>
          </a:xfrm>
          <a:prstGeom prst="rect">
            <a:avLst/>
          </a:prstGeom>
          <a:noFill/>
          <a:ln w="12700" cap="rnd" algn="ctr">
            <a:noFill/>
            <a:miter lim="800000"/>
            <a:headEnd/>
            <a:tailEnd/>
          </a:ln>
          <a:effectLst/>
        </p:spPr>
      </p:pic>
      <p:sp>
        <p:nvSpPr>
          <p:cNvPr id="248847" name="Rectangle 15"/>
          <p:cNvSpPr>
            <a:spLocks noGrp="1" noChangeArrowheads="1"/>
          </p:cNvSpPr>
          <p:nvPr>
            <p:ph type="subTitle" idx="1"/>
          </p:nvPr>
        </p:nvSpPr>
        <p:spPr/>
        <p:txBody>
          <a:bodyPr/>
          <a:lstStyle/>
          <a:p>
            <a:r>
              <a:rPr lang="en-US" dirty="0" smtClean="0"/>
              <a:t>LCDR K. Pounds</a:t>
            </a:r>
          </a:p>
          <a:p>
            <a:r>
              <a:rPr lang="en-US" dirty="0" smtClean="0"/>
              <a:t>NSF Response Officer</a:t>
            </a:r>
            <a:endParaRPr lang="en-US" dirty="0"/>
          </a:p>
        </p:txBody>
      </p:sp>
      <p:sp>
        <p:nvSpPr>
          <p:cNvPr id="248848" name="Text Box 16"/>
          <p:cNvSpPr txBox="1">
            <a:spLocks noChangeArrowheads="1"/>
          </p:cNvSpPr>
          <p:nvPr/>
        </p:nvSpPr>
        <p:spPr bwMode="auto">
          <a:xfrm>
            <a:off x="2057400" y="6324600"/>
            <a:ext cx="6324600" cy="366713"/>
          </a:xfrm>
          <a:prstGeom prst="rect">
            <a:avLst/>
          </a:prstGeom>
          <a:noFill/>
          <a:ln w="12700" cap="rnd" algn="ctr">
            <a:noFill/>
            <a:miter lim="800000"/>
            <a:headEnd/>
            <a:tailEnd/>
          </a:ln>
          <a:effectLst/>
        </p:spPr>
        <p:txBody>
          <a:bodyPr>
            <a:spAutoFit/>
          </a:bodyPr>
          <a:lstStyle/>
          <a:p>
            <a:r>
              <a:rPr lang="en-US" b="1"/>
              <a:t>Federal On-Scene Coordinator Representative Training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F25B40E-41E2-4255-872B-F66AB52B441A}" type="slidenum">
              <a:rPr lang="en-US"/>
              <a:pPr/>
              <a:t>10</a:t>
            </a:fld>
            <a:endParaRPr lang="en-US"/>
          </a:p>
        </p:txBody>
      </p:sp>
      <p:sp>
        <p:nvSpPr>
          <p:cNvPr id="451586" name="Rectangle 2"/>
          <p:cNvSpPr>
            <a:spLocks noGrp="1" noChangeArrowheads="1"/>
          </p:cNvSpPr>
          <p:nvPr>
            <p:ph type="title"/>
          </p:nvPr>
        </p:nvSpPr>
        <p:spPr/>
        <p:txBody>
          <a:bodyPr/>
          <a:lstStyle/>
          <a:p>
            <a:r>
              <a:rPr lang="en-US"/>
              <a:t>Preliminary Assessment &amp; Actions</a:t>
            </a:r>
            <a:br>
              <a:rPr lang="en-US"/>
            </a:br>
            <a:r>
              <a:rPr lang="en-US" sz="2000" b="0"/>
              <a:t>2.1 Plot an oil spill trajectory based on a recent pollution response.</a:t>
            </a:r>
            <a:endParaRPr lang="en-US" b="0"/>
          </a:p>
        </p:txBody>
      </p:sp>
      <p:pic>
        <p:nvPicPr>
          <p:cNvPr id="451587" name="Picture 3"/>
          <p:cNvPicPr>
            <a:picLocks noChangeAspect="1" noChangeArrowheads="1"/>
          </p:cNvPicPr>
          <p:nvPr/>
        </p:nvPicPr>
        <p:blipFill>
          <a:blip r:embed="rId3" cstate="print"/>
          <a:srcRect/>
          <a:stretch>
            <a:fillRect/>
          </a:stretch>
        </p:blipFill>
        <p:spPr bwMode="auto">
          <a:xfrm>
            <a:off x="8382000" y="6215063"/>
            <a:ext cx="609600" cy="514350"/>
          </a:xfrm>
          <a:prstGeom prst="rect">
            <a:avLst/>
          </a:prstGeom>
          <a:noFill/>
          <a:ln w="12700" cap="rnd" algn="ctr">
            <a:noFill/>
            <a:miter lim="800000"/>
            <a:headEnd/>
            <a:tailEnd/>
          </a:ln>
          <a:effectLst/>
        </p:spPr>
      </p:pic>
      <p:sp>
        <p:nvSpPr>
          <p:cNvPr id="451588" name="Rectangle 4"/>
          <p:cNvSpPr>
            <a:spLocks noGrp="1" noChangeArrowheads="1"/>
          </p:cNvSpPr>
          <p:nvPr>
            <p:ph type="body" idx="1"/>
          </p:nvPr>
        </p:nvSpPr>
        <p:spPr>
          <a:xfrm>
            <a:off x="304800" y="1219200"/>
            <a:ext cx="8396288" cy="4953000"/>
          </a:xfrm>
        </p:spPr>
        <p:txBody>
          <a:bodyPr/>
          <a:lstStyle/>
          <a:p>
            <a:r>
              <a:rPr lang="en-US" sz="2000" dirty="0"/>
              <a:t>What Information Drives a </a:t>
            </a:r>
            <a:r>
              <a:rPr lang="en-US" sz="2000" u="sng" dirty="0"/>
              <a:t>Good Oil Spill Trajectory</a:t>
            </a:r>
            <a:r>
              <a:rPr lang="en-US" sz="2000" b="0" dirty="0"/>
              <a:t>?</a:t>
            </a:r>
          </a:p>
          <a:p>
            <a:pPr lvl="1"/>
            <a:r>
              <a:rPr lang="en-US" sz="1800" b="1" dirty="0"/>
              <a:t>Spill Source and Pollution (Surface Slick) Observations</a:t>
            </a:r>
          </a:p>
          <a:p>
            <a:pPr lvl="2"/>
            <a:r>
              <a:rPr lang="en-US" sz="1600" b="1" dirty="0"/>
              <a:t>Point Source Location (Lat./Long.)</a:t>
            </a:r>
          </a:p>
          <a:p>
            <a:pPr lvl="2"/>
            <a:r>
              <a:rPr lang="en-US" sz="1600" b="1" dirty="0"/>
              <a:t>Slick </a:t>
            </a:r>
            <a:r>
              <a:rPr lang="en-US" sz="1600" b="1" dirty="0" smtClean="0"/>
              <a:t>Position, Orientation, </a:t>
            </a:r>
            <a:r>
              <a:rPr lang="en-US" sz="1600" b="1" dirty="0"/>
              <a:t>and Heading</a:t>
            </a:r>
          </a:p>
          <a:p>
            <a:pPr lvl="2"/>
            <a:r>
              <a:rPr lang="en-US" sz="1600" b="1" dirty="0"/>
              <a:t>Slick Distribution and Weathering Observations</a:t>
            </a:r>
          </a:p>
          <a:p>
            <a:pPr lvl="2"/>
            <a:r>
              <a:rPr lang="en-US" sz="1600" b="1" dirty="0"/>
              <a:t>On-Scene Weather Observations (Wind Direction, Sea State)</a:t>
            </a:r>
          </a:p>
          <a:p>
            <a:pPr lvl="2"/>
            <a:r>
              <a:rPr lang="en-US" sz="1600" b="1" dirty="0"/>
              <a:t>Multiple Observations (Time Sequence)</a:t>
            </a:r>
          </a:p>
          <a:p>
            <a:pPr lvl="1"/>
            <a:r>
              <a:rPr lang="en-US" sz="1800" b="1" dirty="0"/>
              <a:t>Pollution Type (Oil Type and Characterization)</a:t>
            </a:r>
          </a:p>
          <a:p>
            <a:pPr lvl="2"/>
            <a:r>
              <a:rPr lang="en-US" sz="1600" b="1" dirty="0"/>
              <a:t>Density (API Gravity)</a:t>
            </a:r>
          </a:p>
          <a:p>
            <a:pPr lvl="2"/>
            <a:r>
              <a:rPr lang="en-US" sz="1600" b="1" dirty="0"/>
              <a:t>Persistence (API Gravity, </a:t>
            </a:r>
            <a:r>
              <a:rPr lang="en-US" sz="1600" b="1" dirty="0" err="1"/>
              <a:t>Sim</a:t>
            </a:r>
            <a:r>
              <a:rPr lang="en-US" sz="1600" b="1" dirty="0"/>
              <a:t>. Distillation </a:t>
            </a:r>
            <a:r>
              <a:rPr lang="en-US" sz="1600" b="1" dirty="0" smtClean="0"/>
              <a:t>Curve-chemistry)</a:t>
            </a:r>
            <a:endParaRPr lang="en-US" sz="1600" b="1" dirty="0"/>
          </a:p>
          <a:p>
            <a:pPr lvl="1"/>
            <a:r>
              <a:rPr lang="en-US" sz="1800" b="1" dirty="0"/>
              <a:t>Understanding of Pollution Transport</a:t>
            </a:r>
          </a:p>
          <a:p>
            <a:pPr lvl="2"/>
            <a:r>
              <a:rPr lang="en-US" sz="1600" b="1" dirty="0"/>
              <a:t>Marine Currents</a:t>
            </a:r>
          </a:p>
          <a:p>
            <a:pPr lvl="2"/>
            <a:r>
              <a:rPr lang="en-US" sz="1600" b="1" dirty="0"/>
              <a:t>Tidal Currents</a:t>
            </a:r>
          </a:p>
          <a:p>
            <a:pPr lvl="2"/>
            <a:r>
              <a:rPr lang="en-US" sz="1600" b="1" dirty="0"/>
              <a:t>Wind (for Surface Oil)</a:t>
            </a:r>
          </a:p>
          <a:p>
            <a:pPr lvl="2"/>
            <a:r>
              <a:rPr lang="en-US" sz="1600" b="1" dirty="0"/>
              <a:t>Bathometry (Conversion Zones, Coastal Currents, etc.)</a:t>
            </a:r>
          </a:p>
          <a:p>
            <a:pPr lvl="1"/>
            <a:endParaRPr lang="en-US" sz="1800" b="1" dirty="0"/>
          </a:p>
        </p:txBody>
      </p:sp>
      <p:sp>
        <p:nvSpPr>
          <p:cNvPr id="451589" name="Text Box 5"/>
          <p:cNvSpPr txBox="1">
            <a:spLocks noChangeArrowheads="1"/>
          </p:cNvSpPr>
          <p:nvPr/>
        </p:nvSpPr>
        <p:spPr bwMode="auto">
          <a:xfrm>
            <a:off x="2057400" y="6324600"/>
            <a:ext cx="6324600" cy="366713"/>
          </a:xfrm>
          <a:prstGeom prst="rect">
            <a:avLst/>
          </a:prstGeom>
          <a:noFill/>
          <a:ln w="12700" cap="rnd" algn="ctr">
            <a:noFill/>
            <a:miter lim="800000"/>
            <a:headEnd/>
            <a:tailEnd/>
          </a:ln>
          <a:effectLst/>
        </p:spPr>
        <p:txBody>
          <a:bodyPr>
            <a:spAutoFit/>
          </a:bodyPr>
          <a:lstStyle/>
          <a:p>
            <a:r>
              <a:rPr lang="en-US" b="1"/>
              <a:t>Federal On-Scene Coordinator Representative Training</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42E9866-1B1C-46A7-AD23-9C0DD5E5EFD8}" type="slidenum">
              <a:rPr lang="en-US"/>
              <a:pPr/>
              <a:t>11</a:t>
            </a:fld>
            <a:endParaRPr lang="en-US"/>
          </a:p>
        </p:txBody>
      </p:sp>
      <p:sp>
        <p:nvSpPr>
          <p:cNvPr id="494594" name="Rectangle 2"/>
          <p:cNvSpPr>
            <a:spLocks noGrp="1" noChangeArrowheads="1"/>
          </p:cNvSpPr>
          <p:nvPr>
            <p:ph type="title"/>
          </p:nvPr>
        </p:nvSpPr>
        <p:spPr>
          <a:xfrm>
            <a:off x="0" y="228600"/>
            <a:ext cx="9144000" cy="1143000"/>
          </a:xfrm>
          <a:noFill/>
          <a:ln/>
        </p:spPr>
        <p:txBody>
          <a:bodyPr lIns="90487" tIns="44450" rIns="90487" bIns="44450" anchor="b"/>
          <a:lstStyle/>
          <a:p>
            <a:pPr>
              <a:buClr>
                <a:schemeClr val="folHlink"/>
              </a:buClr>
            </a:pPr>
            <a:r>
              <a:rPr lang="en-US" sz="2400"/>
              <a:t>(More Than Just a Guess)</a:t>
            </a:r>
            <a:br>
              <a:rPr lang="en-US" sz="2400"/>
            </a:br>
            <a:r>
              <a:rPr lang="en-US" sz="2400"/>
              <a:t>Pollutant Transport and Oil Weathering Modeling</a:t>
            </a:r>
            <a:endParaRPr lang="en-US" sz="3200"/>
          </a:p>
        </p:txBody>
      </p:sp>
      <p:sp>
        <p:nvSpPr>
          <p:cNvPr id="494595" name="Rectangle 3"/>
          <p:cNvSpPr>
            <a:spLocks noGrp="1" noChangeArrowheads="1"/>
          </p:cNvSpPr>
          <p:nvPr>
            <p:ph type="body" idx="1"/>
          </p:nvPr>
        </p:nvSpPr>
        <p:spPr>
          <a:xfrm>
            <a:off x="304800" y="1524000"/>
            <a:ext cx="8382000" cy="4419600"/>
          </a:xfrm>
        </p:spPr>
        <p:txBody>
          <a:bodyPr/>
          <a:lstStyle/>
          <a:p>
            <a:pPr>
              <a:lnSpc>
                <a:spcPct val="90000"/>
              </a:lnSpc>
            </a:pPr>
            <a:r>
              <a:rPr lang="en-US" sz="1800" dirty="0"/>
              <a:t>Interpretive Oil Trajectories (Mental Model-Verbal Trajectory)</a:t>
            </a:r>
          </a:p>
          <a:p>
            <a:pPr lvl="1">
              <a:lnSpc>
                <a:spcPct val="90000"/>
              </a:lnSpc>
            </a:pPr>
            <a:r>
              <a:rPr lang="en-US" sz="1600" dirty="0"/>
              <a:t>Verbal Forecast </a:t>
            </a:r>
          </a:p>
          <a:p>
            <a:pPr lvl="1">
              <a:lnSpc>
                <a:spcPct val="90000"/>
              </a:lnSpc>
            </a:pPr>
            <a:r>
              <a:rPr lang="en-US" sz="1600" dirty="0"/>
              <a:t>Written </a:t>
            </a:r>
            <a:r>
              <a:rPr lang="en-US" sz="1600" dirty="0" smtClean="0"/>
              <a:t>Forecast</a:t>
            </a:r>
          </a:p>
          <a:p>
            <a:pPr lvl="1">
              <a:lnSpc>
                <a:spcPct val="90000"/>
              </a:lnSpc>
            </a:pPr>
            <a:endParaRPr lang="en-US" sz="1600" dirty="0" smtClean="0"/>
          </a:p>
          <a:p>
            <a:pPr>
              <a:lnSpc>
                <a:spcPct val="90000"/>
              </a:lnSpc>
            </a:pPr>
            <a:endParaRPr lang="en-US" sz="1800" dirty="0"/>
          </a:p>
          <a:p>
            <a:pPr>
              <a:lnSpc>
                <a:spcPct val="90000"/>
              </a:lnSpc>
            </a:pPr>
            <a:endParaRPr lang="en-US" sz="1600" dirty="0"/>
          </a:p>
          <a:p>
            <a:pPr lvl="1">
              <a:lnSpc>
                <a:spcPct val="90000"/>
              </a:lnSpc>
            </a:pPr>
            <a:endParaRPr lang="en-US" sz="1600" dirty="0"/>
          </a:p>
          <a:p>
            <a:pPr lvl="1">
              <a:lnSpc>
                <a:spcPct val="90000"/>
              </a:lnSpc>
              <a:buFont typeface="Times New Roman" pitchFamily="-64" charset="0"/>
              <a:buNone/>
            </a:pPr>
            <a:endParaRPr lang="en-US" sz="1600" dirty="0"/>
          </a:p>
          <a:p>
            <a:pPr lvl="1">
              <a:lnSpc>
                <a:spcPct val="90000"/>
              </a:lnSpc>
              <a:buFont typeface="Times New Roman" pitchFamily="-64" charset="0"/>
              <a:buNone/>
            </a:pPr>
            <a:endParaRPr lang="en-US" sz="1600" dirty="0"/>
          </a:p>
          <a:p>
            <a:pPr lvl="1">
              <a:lnSpc>
                <a:spcPct val="90000"/>
              </a:lnSpc>
              <a:buFont typeface="Times New Roman" pitchFamily="-64" charset="0"/>
              <a:buNone/>
            </a:pPr>
            <a:endParaRPr lang="en-US" sz="1600" dirty="0"/>
          </a:p>
          <a:p>
            <a:pPr lvl="1">
              <a:lnSpc>
                <a:spcPct val="90000"/>
              </a:lnSpc>
              <a:buFont typeface="Times New Roman" pitchFamily="-64" charset="0"/>
              <a:buNone/>
            </a:pPr>
            <a:endParaRPr lang="en-US" sz="1600" dirty="0"/>
          </a:p>
          <a:p>
            <a:pPr lvl="1">
              <a:lnSpc>
                <a:spcPct val="90000"/>
              </a:lnSpc>
              <a:buFont typeface="Times New Roman" pitchFamily="-64" charset="0"/>
              <a:buNone/>
            </a:pPr>
            <a:endParaRPr lang="en-US" sz="2400" dirty="0"/>
          </a:p>
        </p:txBody>
      </p:sp>
      <p:graphicFrame>
        <p:nvGraphicFramePr>
          <p:cNvPr id="494597" name="Object 5"/>
          <p:cNvGraphicFramePr>
            <a:graphicFrameLocks noChangeAspect="1"/>
          </p:cNvGraphicFramePr>
          <p:nvPr/>
        </p:nvGraphicFramePr>
        <p:xfrm>
          <a:off x="685800" y="2514600"/>
          <a:ext cx="7924800" cy="3632200"/>
        </p:xfrm>
        <a:graphic>
          <a:graphicData uri="http://schemas.openxmlformats.org/presentationml/2006/ole">
            <p:oleObj spid="_x0000_s494597" name="Document" r:id="rId4" imgW="0" imgH="0" progId="Word.Document.8">
              <p:embed/>
            </p:oleObj>
          </a:graphicData>
        </a:graphic>
      </p:graphicFrame>
      <p:sp>
        <p:nvSpPr>
          <p:cNvPr id="8" name="TextBox 7"/>
          <p:cNvSpPr txBox="1"/>
          <p:nvPr/>
        </p:nvSpPr>
        <p:spPr>
          <a:xfrm>
            <a:off x="304800" y="2286001"/>
            <a:ext cx="8382000" cy="646331"/>
          </a:xfrm>
          <a:prstGeom prst="rect">
            <a:avLst/>
          </a:prstGeom>
          <a:noFill/>
        </p:spPr>
        <p:txBody>
          <a:bodyPr wrap="square" rtlCol="0">
            <a:spAutoFit/>
          </a:bodyPr>
          <a:lstStyle/>
          <a:p>
            <a:pPr algn="l"/>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 dirty="0" smtClean="0"/>
              <a:t/>
            </a:r>
            <a:br>
              <a:rPr lang="en-US" sz="800" dirty="0" smtClean="0"/>
            </a:br>
            <a:r>
              <a:rPr lang="en-US" sz="1100" dirty="0" smtClean="0"/>
              <a:t>Verbal Trajectory Example</a:t>
            </a:r>
            <a:endParaRPr lang="en-US" sz="1100" dirty="0"/>
          </a:p>
        </p:txBody>
      </p:sp>
      <p:sp>
        <p:nvSpPr>
          <p:cNvPr id="3" name="Content Placeholder 2"/>
          <p:cNvSpPr>
            <a:spLocks noGrp="1"/>
          </p:cNvSpPr>
          <p:nvPr>
            <p:ph idx="1"/>
          </p:nvPr>
        </p:nvSpPr>
        <p:spPr>
          <a:xfrm>
            <a:off x="492125" y="762000"/>
            <a:ext cx="8396288" cy="5562600"/>
          </a:xfrm>
        </p:spPr>
        <p:txBody>
          <a:bodyPr/>
          <a:lstStyle/>
          <a:p>
            <a:r>
              <a:rPr lang="en-US" sz="800" dirty="0" smtClean="0"/>
              <a:t>SUBJECT: M/V Sea Lion grounding </a:t>
            </a:r>
            <a:br>
              <a:rPr lang="en-US" sz="800" dirty="0" smtClean="0"/>
            </a:br>
            <a:r>
              <a:rPr lang="en-US" sz="800" dirty="0" smtClean="0"/>
              <a:t/>
            </a:r>
            <a:br>
              <a:rPr lang="en-US" sz="800" dirty="0" smtClean="0"/>
            </a:br>
            <a:r>
              <a:rPr lang="en-US" sz="800" dirty="0" smtClean="0"/>
              <a:t>For additional information, please contact Chris Barker, </a:t>
            </a:r>
            <a:br>
              <a:rPr lang="en-US" sz="800" dirty="0" smtClean="0"/>
            </a:br>
            <a:r>
              <a:rPr lang="en-US" sz="800" dirty="0" smtClean="0"/>
              <a:t>NOAA Emergency Response Division, Seattle, WA. </a:t>
            </a:r>
            <a:br>
              <a:rPr lang="en-US" sz="800" dirty="0" smtClean="0"/>
            </a:br>
            <a:r>
              <a:rPr lang="en-US" sz="800" dirty="0" smtClean="0"/>
              <a:t>Phone: (206) 526-4911. </a:t>
            </a:r>
            <a:br>
              <a:rPr lang="en-US" sz="800" dirty="0" smtClean="0"/>
            </a:br>
            <a:r>
              <a:rPr lang="en-US" sz="800" dirty="0" smtClean="0"/>
              <a:t>_______________________________________________________ </a:t>
            </a:r>
            <a:br>
              <a:rPr lang="en-US" sz="800" dirty="0" smtClean="0"/>
            </a:br>
            <a:r>
              <a:rPr lang="en-US" sz="800" dirty="0" smtClean="0"/>
              <a:t>Per your request, we have looked at trajectory implications of a possible release of fuel from the grounded vessel M/V Sea Lion. </a:t>
            </a:r>
            <a:br>
              <a:rPr lang="en-US" sz="800" dirty="0" smtClean="0"/>
            </a:br>
            <a:r>
              <a:rPr lang="en-US" sz="800" dirty="0" smtClean="0"/>
              <a:t/>
            </a:r>
            <a:br>
              <a:rPr lang="en-US" sz="800" dirty="0" smtClean="0"/>
            </a:br>
            <a:r>
              <a:rPr lang="en-US" sz="800" dirty="0" smtClean="0"/>
              <a:t>Sector New Orleans received a report that a dive support vessel </a:t>
            </a:r>
            <a:r>
              <a:rPr lang="en-US" sz="800" dirty="0" err="1" smtClean="0"/>
              <a:t>allided</a:t>
            </a:r>
            <a:r>
              <a:rPr lang="en-US" sz="800" dirty="0" smtClean="0"/>
              <a:t> with the SWP jetties (28°54.8'N. 089°25.0'W). The  Vessel has a hole or crack in its bow thruster compartment. So far there have been no signs of pollution. The vessel has 29,062 gallons of diesel onboard, but they are reporting that the fuel tanks are intact. </a:t>
            </a:r>
            <a:br>
              <a:rPr lang="en-US" sz="800" dirty="0" smtClean="0"/>
            </a:br>
            <a:r>
              <a:rPr lang="en-US" sz="800" dirty="0" smtClean="0"/>
              <a:t/>
            </a:r>
            <a:br>
              <a:rPr lang="en-US" sz="800" dirty="0" smtClean="0"/>
            </a:br>
            <a:r>
              <a:rPr lang="en-US" sz="800" dirty="0" smtClean="0"/>
              <a:t>If a leak does occur, we can provide a more specific trajectory, and if the vessel is still aground in a couple days, please ask for an updated trajectory. </a:t>
            </a:r>
            <a:br>
              <a:rPr lang="en-US" sz="800" dirty="0" smtClean="0"/>
            </a:br>
            <a:r>
              <a:rPr lang="en-US" sz="800" dirty="0" smtClean="0"/>
              <a:t/>
            </a:r>
            <a:br>
              <a:rPr lang="en-US" sz="800" dirty="0" smtClean="0"/>
            </a:br>
            <a:r>
              <a:rPr lang="en-US" sz="800" dirty="0" smtClean="0"/>
              <a:t>If any of this initial information is incorrect, please let us know ASAP, as it would affect any trajectory implications. </a:t>
            </a:r>
            <a:br>
              <a:rPr lang="en-US" sz="800" dirty="0" smtClean="0"/>
            </a:br>
            <a:r>
              <a:rPr lang="en-US" sz="800" dirty="0" smtClean="0"/>
              <a:t>_______________________________________________________ </a:t>
            </a:r>
            <a:br>
              <a:rPr lang="en-US" sz="800" dirty="0" smtClean="0"/>
            </a:br>
            <a:r>
              <a:rPr lang="en-US" sz="800" dirty="0" smtClean="0"/>
              <a:t/>
            </a:r>
            <a:br>
              <a:rPr lang="en-US" sz="800" dirty="0" smtClean="0"/>
            </a:br>
            <a:r>
              <a:rPr lang="en-US" sz="800" dirty="0" smtClean="0"/>
              <a:t>1) WINDS: </a:t>
            </a:r>
            <a:br>
              <a:rPr lang="en-US" sz="800" dirty="0" smtClean="0"/>
            </a:br>
            <a:r>
              <a:rPr lang="en-US" sz="800" dirty="0" smtClean="0"/>
              <a:t/>
            </a:r>
            <a:br>
              <a:rPr lang="en-US" sz="800" dirty="0" smtClean="0"/>
            </a:br>
            <a:r>
              <a:rPr lang="en-US" sz="800" dirty="0" smtClean="0"/>
              <a:t>Today: Winds from the S at 10-15 knots. </a:t>
            </a:r>
            <a:br>
              <a:rPr lang="en-US" sz="800" dirty="0" smtClean="0"/>
            </a:br>
            <a:r>
              <a:rPr lang="en-US" sz="800" dirty="0" smtClean="0"/>
              <a:t>Tonight: Winds from the SE at 5-10 knots. </a:t>
            </a:r>
            <a:br>
              <a:rPr lang="en-US" sz="800" dirty="0" smtClean="0"/>
            </a:br>
            <a:r>
              <a:rPr lang="en-US" sz="800" dirty="0" smtClean="0"/>
              <a:t>Thursday: Winds from the NE at 5-10 knots. </a:t>
            </a:r>
            <a:br>
              <a:rPr lang="en-US" sz="800" dirty="0" smtClean="0"/>
            </a:br>
            <a:r>
              <a:rPr lang="en-US" sz="800" dirty="0" smtClean="0"/>
              <a:t>Thursday night: Winds  from the E at 5-10 knots. </a:t>
            </a:r>
            <a:br>
              <a:rPr lang="en-US" sz="800" dirty="0" smtClean="0"/>
            </a:br>
            <a:r>
              <a:rPr lang="en-US" sz="800" dirty="0" smtClean="0"/>
              <a:t>Friday: Winds from the SW at 10-15 knots. </a:t>
            </a:r>
            <a:br>
              <a:rPr lang="en-US" sz="800" dirty="0" smtClean="0"/>
            </a:br>
            <a:r>
              <a:rPr lang="en-US" sz="800" dirty="0" smtClean="0"/>
              <a:t>Weekend: Strong North winds. </a:t>
            </a:r>
            <a:br>
              <a:rPr lang="en-US" sz="800" dirty="0" smtClean="0"/>
            </a:br>
            <a:r>
              <a:rPr lang="en-US" sz="800" dirty="0" smtClean="0"/>
              <a:t/>
            </a:r>
            <a:br>
              <a:rPr lang="en-US" sz="800" dirty="0" smtClean="0"/>
            </a:br>
            <a:r>
              <a:rPr lang="en-US" sz="800" dirty="0" smtClean="0"/>
              <a:t>2) TRAJECTORY: </a:t>
            </a:r>
            <a:br>
              <a:rPr lang="en-US" sz="800" dirty="0" smtClean="0"/>
            </a:br>
            <a:r>
              <a:rPr lang="en-US" sz="800" dirty="0" smtClean="0"/>
              <a:t/>
            </a:r>
            <a:br>
              <a:rPr lang="en-US" sz="800" dirty="0" smtClean="0"/>
            </a:br>
            <a:r>
              <a:rPr lang="en-US" sz="800" dirty="0" smtClean="0"/>
              <a:t>Any fuel released will spread and thin to a sheen fairly quickly. Its movement will be dominated by the winds. With the south and southeast winds forecast this afternoon and tonight, the sheen would tend to move to the north and northwest, toward the jetty, impacting the jerry within hours. However, the sheen will be broken up fairly quickly in the surf on the jetty. </a:t>
            </a:r>
            <a:br>
              <a:rPr lang="en-US" sz="800" dirty="0" smtClean="0"/>
            </a:br>
            <a:r>
              <a:rPr lang="en-US" sz="800" dirty="0" smtClean="0"/>
              <a:t/>
            </a:r>
            <a:br>
              <a:rPr lang="en-US" sz="800" dirty="0" smtClean="0"/>
            </a:br>
            <a:r>
              <a:rPr lang="en-US" sz="800" dirty="0" smtClean="0"/>
              <a:t>A slight staining, or greasy film-like bathtub ring is likely on the jetty, within a couple miles of the release location. </a:t>
            </a:r>
            <a:br>
              <a:rPr lang="en-US" sz="800" dirty="0" smtClean="0"/>
            </a:br>
            <a:r>
              <a:rPr lang="en-US" sz="800" dirty="0" smtClean="0"/>
              <a:t/>
            </a:r>
            <a:br>
              <a:rPr lang="en-US" sz="800" dirty="0" smtClean="0"/>
            </a:br>
            <a:r>
              <a:rPr lang="en-US" sz="800" dirty="0" smtClean="0"/>
              <a:t>If the jetty is porous in the region of the vessel, some sheen may leak through to the channel side of the jetty, where is will dissipate fairly quickly. </a:t>
            </a:r>
            <a:br>
              <a:rPr lang="en-US" sz="800" dirty="0" smtClean="0"/>
            </a:br>
            <a:r>
              <a:rPr lang="en-US" sz="800" dirty="0" smtClean="0"/>
              <a:t/>
            </a:r>
            <a:br>
              <a:rPr lang="en-US" sz="800" dirty="0" smtClean="0"/>
            </a:br>
            <a:r>
              <a:rPr lang="en-US" sz="800" dirty="0" smtClean="0"/>
              <a:t>On Friday, the winds are expected to be from the northwest. If a release were to occur then, a visible sheen of up to 5 miles or so would develop top the southeast, away from the jetty. This sheen would not last very long as the winds pick up Friday night. </a:t>
            </a:r>
            <a:br>
              <a:rPr lang="en-US" sz="800" dirty="0" smtClean="0"/>
            </a:br>
            <a:r>
              <a:rPr lang="en-US" sz="800" dirty="0" smtClean="0"/>
              <a:t/>
            </a:r>
            <a:br>
              <a:rPr lang="en-US" sz="800" dirty="0" smtClean="0"/>
            </a:br>
            <a:r>
              <a:rPr lang="en-US" sz="800" dirty="0" smtClean="0"/>
              <a:t>3) OIL FATE: </a:t>
            </a:r>
            <a:br>
              <a:rPr lang="en-US" sz="800" dirty="0" smtClean="0"/>
            </a:br>
            <a:r>
              <a:rPr lang="en-US" sz="800" dirty="0" smtClean="0"/>
              <a:t>In the 10-15 knot winds forecast for this afternoon, we expect the visible sheen to persist for up to 12 hours. In the lighter winds forecast to Thursday, any sheen may last longer, up to couple days, though it will probably break up faster in the surf around the Jetty. If a release occurs Friday or over the weekend, when the winds are expected to be much stronger, visible sheen will last only a few hours. </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12</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Modeling Products</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13</a:t>
            </a:fld>
            <a:endParaRPr lang="en-US"/>
          </a:p>
        </p:txBody>
      </p:sp>
      <p:pic>
        <p:nvPicPr>
          <p:cNvPr id="724995" name="Picture 3"/>
          <p:cNvPicPr>
            <a:picLocks noGrp="1" noChangeAspect="1" noChangeArrowheads="1"/>
          </p:cNvPicPr>
          <p:nvPr>
            <p:ph idx="1"/>
          </p:nvPr>
        </p:nvPicPr>
        <p:blipFill>
          <a:blip r:embed="rId3" cstate="print"/>
          <a:srcRect/>
          <a:stretch>
            <a:fillRect/>
          </a:stretch>
        </p:blipFill>
        <p:spPr bwMode="auto">
          <a:xfrm>
            <a:off x="4495800" y="2133600"/>
            <a:ext cx="4000000" cy="2571429"/>
          </a:xfrm>
          <a:prstGeom prst="rect">
            <a:avLst/>
          </a:prstGeom>
          <a:noFill/>
          <a:ln w="9525">
            <a:noFill/>
            <a:miter lim="800000"/>
            <a:headEnd/>
            <a:tailEnd/>
          </a:ln>
        </p:spPr>
      </p:pic>
      <p:sp>
        <p:nvSpPr>
          <p:cNvPr id="7" name="TextBox 6"/>
          <p:cNvSpPr txBox="1"/>
          <p:nvPr/>
        </p:nvSpPr>
        <p:spPr>
          <a:xfrm>
            <a:off x="4724400" y="1295400"/>
            <a:ext cx="3733800" cy="369332"/>
          </a:xfrm>
          <a:prstGeom prst="rect">
            <a:avLst/>
          </a:prstGeom>
          <a:noFill/>
        </p:spPr>
        <p:txBody>
          <a:bodyPr wrap="square" rtlCol="0">
            <a:spAutoFit/>
          </a:bodyPr>
          <a:lstStyle/>
          <a:p>
            <a:r>
              <a:rPr lang="en-US" dirty="0" smtClean="0"/>
              <a:t>ADIOS2</a:t>
            </a:r>
            <a:endParaRPr lang="en-US" dirty="0"/>
          </a:p>
        </p:txBody>
      </p:sp>
      <p:pic>
        <p:nvPicPr>
          <p:cNvPr id="9" name="Picture 3"/>
          <p:cNvPicPr>
            <a:picLocks noChangeAspect="1" noChangeArrowheads="1"/>
          </p:cNvPicPr>
          <p:nvPr/>
        </p:nvPicPr>
        <p:blipFill>
          <a:blip r:embed="rId4" cstate="print"/>
          <a:srcRect/>
          <a:stretch>
            <a:fillRect/>
          </a:stretch>
        </p:blipFill>
        <p:spPr bwMode="auto">
          <a:xfrm>
            <a:off x="762000" y="1905000"/>
            <a:ext cx="3048000" cy="4343400"/>
          </a:xfrm>
          <a:prstGeom prst="rect">
            <a:avLst/>
          </a:prstGeom>
          <a:noFill/>
          <a:ln w="9525">
            <a:noFill/>
            <a:miter lim="800000"/>
            <a:headEnd/>
            <a:tailEnd/>
          </a:ln>
          <a:effectLst/>
        </p:spPr>
      </p:pic>
      <p:sp>
        <p:nvSpPr>
          <p:cNvPr id="10" name="TextBox 9"/>
          <p:cNvSpPr txBox="1"/>
          <p:nvPr/>
        </p:nvSpPr>
        <p:spPr>
          <a:xfrm>
            <a:off x="685800" y="1524000"/>
            <a:ext cx="3048000" cy="369332"/>
          </a:xfrm>
          <a:prstGeom prst="rect">
            <a:avLst/>
          </a:prstGeom>
          <a:noFill/>
        </p:spPr>
        <p:txBody>
          <a:bodyPr wrap="square" rtlCol="0">
            <a:spAutoFit/>
          </a:bodyPr>
          <a:lstStyle/>
          <a:p>
            <a:r>
              <a:rPr lang="en-US" dirty="0" smtClean="0"/>
              <a:t>GNOME</a:t>
            </a:r>
            <a:endParaRPr lang="en-US" dirty="0"/>
          </a:p>
        </p:txBody>
      </p:sp>
      <p:sp>
        <p:nvSpPr>
          <p:cNvPr id="11" name="TextBox 10"/>
          <p:cNvSpPr txBox="1"/>
          <p:nvPr/>
        </p:nvSpPr>
        <p:spPr>
          <a:xfrm>
            <a:off x="685800" y="1066800"/>
            <a:ext cx="2971800" cy="400110"/>
          </a:xfrm>
          <a:prstGeom prst="rect">
            <a:avLst/>
          </a:prstGeom>
          <a:noFill/>
        </p:spPr>
        <p:txBody>
          <a:bodyPr wrap="square" rtlCol="0">
            <a:spAutoFit/>
          </a:bodyPr>
          <a:lstStyle/>
          <a:p>
            <a:r>
              <a:rPr lang="en-US" sz="2000" b="1" dirty="0" smtClean="0"/>
              <a:t>OSSM</a:t>
            </a:r>
            <a:endParaRPr lang="en-US" sz="20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pPr>
              <a:buClr>
                <a:srgbClr val="31888F"/>
              </a:buClr>
              <a:buFont typeface="Monotype Sorts" pitchFamily="-64" charset="2"/>
              <a:buNone/>
            </a:pPr>
            <a:r>
              <a:rPr lang="en-US" b="0">
                <a:solidFill>
                  <a:srgbClr val="000000"/>
                </a:solidFill>
                <a:latin typeface="Times New Roman" pitchFamily="-64" charset="0"/>
              </a:rPr>
              <a:t>Spilled Crude Oil on Water</a:t>
            </a:r>
            <a:endParaRPr lang="en-US" b="0">
              <a:latin typeface="Times New Roman" pitchFamily="-64" charset="0"/>
            </a:endParaRPr>
          </a:p>
        </p:txBody>
      </p:sp>
      <p:pic>
        <p:nvPicPr>
          <p:cNvPr id="564227" name="Picture 3"/>
          <p:cNvPicPr>
            <a:picLocks noGrp="1" noChangeAspect="1" noChangeArrowheads="1"/>
          </p:cNvPicPr>
          <p:nvPr>
            <p:ph type="body" idx="1"/>
          </p:nvPr>
        </p:nvPicPr>
        <p:blipFill>
          <a:blip r:embed="rId3" cstate="print"/>
          <a:srcRect/>
          <a:stretch>
            <a:fillRect/>
          </a:stretch>
        </p:blipFill>
        <p:spPr>
          <a:xfrm>
            <a:off x="1219200" y="1676400"/>
            <a:ext cx="6883400" cy="4684713"/>
          </a:xfr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pPr>
              <a:buClr>
                <a:srgbClr val="31888F"/>
              </a:buClr>
              <a:buFont typeface="Monotype Sorts" pitchFamily="-64" charset="2"/>
              <a:buNone/>
            </a:pPr>
            <a:r>
              <a:rPr lang="en-US" b="0">
                <a:solidFill>
                  <a:srgbClr val="000000"/>
                </a:solidFill>
                <a:latin typeface="Times New Roman" pitchFamily="-64" charset="0"/>
              </a:rPr>
              <a:t>Spilled Crude Oil on Water</a:t>
            </a:r>
            <a:endParaRPr lang="en-US" b="0">
              <a:latin typeface="Times New Roman" pitchFamily="-64" charset="0"/>
            </a:endParaRPr>
          </a:p>
        </p:txBody>
      </p:sp>
      <p:pic>
        <p:nvPicPr>
          <p:cNvPr id="651267" name="Picture 3"/>
          <p:cNvPicPr>
            <a:picLocks noGrp="1" noChangeAspect="1" noChangeArrowheads="1"/>
          </p:cNvPicPr>
          <p:nvPr>
            <p:ph type="body" idx="1"/>
          </p:nvPr>
        </p:nvPicPr>
        <p:blipFill>
          <a:blip r:embed="rId3" cstate="print"/>
          <a:srcRect/>
          <a:stretch>
            <a:fillRect/>
          </a:stretch>
        </p:blipFill>
        <p:spPr>
          <a:xfrm>
            <a:off x="1219200" y="1676400"/>
            <a:ext cx="6883400" cy="4684713"/>
          </a:xfrm>
          <a:ln/>
        </p:spPr>
      </p:pic>
      <p:sp>
        <p:nvSpPr>
          <p:cNvPr id="651268" name="WordArt 4"/>
          <p:cNvSpPr>
            <a:spLocks noChangeArrowheads="1" noChangeShapeType="1" noTextEdit="1"/>
          </p:cNvSpPr>
          <p:nvPr/>
        </p:nvSpPr>
        <p:spPr bwMode="auto">
          <a:xfrm>
            <a:off x="838200" y="1905000"/>
            <a:ext cx="7772400" cy="2133600"/>
          </a:xfrm>
          <a:prstGeom prst="rect">
            <a:avLst/>
          </a:prstGeom>
        </p:spPr>
        <p:txBody>
          <a:bodyPr wrap="none" fromWordArt="1">
            <a:prstTxWarp prst="textSlantUp">
              <a:avLst>
                <a:gd name="adj" fmla="val 32056"/>
              </a:avLst>
            </a:prstTxWarp>
          </a:bodyPr>
          <a:lstStyle/>
          <a:p>
            <a:r>
              <a:rPr lang="en-US" sz="3600" kern="10">
                <a:ln w="9525" cap="rnd">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Persistent vs. Nonpersistent Oils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FFD499E-2515-4F35-9581-1C52A0317D20}" type="slidenum">
              <a:rPr lang="en-US"/>
              <a:pPr/>
              <a:t>16</a:t>
            </a:fld>
            <a:endParaRPr lang="en-US"/>
          </a:p>
        </p:txBody>
      </p:sp>
      <p:sp>
        <p:nvSpPr>
          <p:cNvPr id="566274" name="Rectangle 2"/>
          <p:cNvSpPr>
            <a:spLocks noGrp="1" noChangeArrowheads="1"/>
          </p:cNvSpPr>
          <p:nvPr>
            <p:ph type="title"/>
          </p:nvPr>
        </p:nvSpPr>
        <p:spPr/>
        <p:txBody>
          <a:bodyPr/>
          <a:lstStyle/>
          <a:p>
            <a:r>
              <a:rPr lang="en-US" sz="2800">
                <a:solidFill>
                  <a:srgbClr val="1B1339"/>
                </a:solidFill>
                <a:latin typeface="Times New Roman" pitchFamily="-64" charset="0"/>
              </a:rPr>
              <a:t>ADIOS2:  Evaporation</a:t>
            </a:r>
            <a:br>
              <a:rPr lang="en-US" sz="2800">
                <a:solidFill>
                  <a:srgbClr val="1B1339"/>
                </a:solidFill>
                <a:latin typeface="Times New Roman" pitchFamily="-64" charset="0"/>
              </a:rPr>
            </a:br>
            <a:r>
              <a:rPr lang="en-US" sz="1600">
                <a:solidFill>
                  <a:srgbClr val="1B1339"/>
                </a:solidFill>
                <a:latin typeface="Times New Roman" pitchFamily="-64" charset="0"/>
              </a:rPr>
              <a:t>(API 28.1 Furrial Crude Oil, Venezuela)</a:t>
            </a:r>
            <a:endParaRPr lang="en-US">
              <a:latin typeface="Times New Roman" pitchFamily="-64" charset="0"/>
            </a:endParaRPr>
          </a:p>
        </p:txBody>
      </p:sp>
      <p:pic>
        <p:nvPicPr>
          <p:cNvPr id="566275" name="Picture 3"/>
          <p:cNvPicPr>
            <a:picLocks noGrp="1" noChangeAspect="1" noChangeArrowheads="1"/>
          </p:cNvPicPr>
          <p:nvPr>
            <p:ph type="body" idx="1"/>
          </p:nvPr>
        </p:nvPicPr>
        <p:blipFill>
          <a:blip r:embed="rId3" cstate="print"/>
          <a:srcRect/>
          <a:stretch>
            <a:fillRect/>
          </a:stretch>
        </p:blipFill>
        <p:spPr>
          <a:xfrm>
            <a:off x="533400" y="1905000"/>
            <a:ext cx="7848600" cy="4592638"/>
          </a:xfr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C063BB1-1F01-48D5-97C4-A26FA58F4626}" type="slidenum">
              <a:rPr lang="en-US"/>
              <a:pPr/>
              <a:t>17</a:t>
            </a:fld>
            <a:endParaRPr lang="en-US"/>
          </a:p>
        </p:txBody>
      </p:sp>
      <p:sp>
        <p:nvSpPr>
          <p:cNvPr id="567298" name="Rectangle 2"/>
          <p:cNvSpPr>
            <a:spLocks noGrp="1" noChangeArrowheads="1"/>
          </p:cNvSpPr>
          <p:nvPr>
            <p:ph type="title"/>
          </p:nvPr>
        </p:nvSpPr>
        <p:spPr>
          <a:xfrm>
            <a:off x="152400" y="228600"/>
            <a:ext cx="8839200" cy="1143000"/>
          </a:xfrm>
        </p:spPr>
        <p:txBody>
          <a:bodyPr/>
          <a:lstStyle/>
          <a:p>
            <a:r>
              <a:rPr lang="en-US" sz="2800">
                <a:solidFill>
                  <a:srgbClr val="1B1339"/>
                </a:solidFill>
                <a:latin typeface="Times New Roman" pitchFamily="-64" charset="0"/>
              </a:rPr>
              <a:t>ADIOS2:  Water-in-Oil Emulsification</a:t>
            </a:r>
            <a:br>
              <a:rPr lang="en-US" sz="2800">
                <a:solidFill>
                  <a:srgbClr val="1B1339"/>
                </a:solidFill>
                <a:latin typeface="Times New Roman" pitchFamily="-64" charset="0"/>
              </a:rPr>
            </a:br>
            <a:r>
              <a:rPr lang="en-US" sz="1600">
                <a:solidFill>
                  <a:srgbClr val="1B1339"/>
                </a:solidFill>
                <a:latin typeface="Times New Roman" pitchFamily="-64" charset="0"/>
              </a:rPr>
              <a:t>(API 28.1 Furrial Crude Oil, Venezuela)</a:t>
            </a:r>
            <a:endParaRPr lang="en-US">
              <a:latin typeface="Times New Roman" pitchFamily="-64" charset="0"/>
            </a:endParaRPr>
          </a:p>
        </p:txBody>
      </p:sp>
      <p:pic>
        <p:nvPicPr>
          <p:cNvPr id="567299" name="Picture 3"/>
          <p:cNvPicPr>
            <a:picLocks noGrp="1" noChangeAspect="1" noChangeArrowheads="1"/>
          </p:cNvPicPr>
          <p:nvPr>
            <p:ph type="body" idx="1"/>
          </p:nvPr>
        </p:nvPicPr>
        <p:blipFill>
          <a:blip r:embed="rId2" cstate="print"/>
          <a:srcRect/>
          <a:stretch>
            <a:fillRect/>
          </a:stretch>
        </p:blipFill>
        <p:spPr>
          <a:xfrm>
            <a:off x="685800" y="1752600"/>
            <a:ext cx="7696200" cy="4783138"/>
          </a:xfrm>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90693C8-582E-4857-90DB-17D97EF97FC4}" type="slidenum">
              <a:rPr lang="en-US"/>
              <a:pPr/>
              <a:t>18</a:t>
            </a:fld>
            <a:endParaRPr lang="en-US"/>
          </a:p>
        </p:txBody>
      </p:sp>
      <p:sp>
        <p:nvSpPr>
          <p:cNvPr id="570370" name="Rectangle 2"/>
          <p:cNvSpPr>
            <a:spLocks noGrp="1" noChangeArrowheads="1"/>
          </p:cNvSpPr>
          <p:nvPr>
            <p:ph type="title"/>
          </p:nvPr>
        </p:nvSpPr>
        <p:spPr/>
        <p:txBody>
          <a:bodyPr/>
          <a:lstStyle/>
          <a:p>
            <a:r>
              <a:rPr lang="en-US" sz="2800">
                <a:solidFill>
                  <a:srgbClr val="1B1339"/>
                </a:solidFill>
                <a:latin typeface="Times New Roman" pitchFamily="-64" charset="0"/>
              </a:rPr>
              <a:t>Typical Oil Weathering:  Emulsification</a:t>
            </a:r>
            <a:br>
              <a:rPr lang="en-US" sz="2800">
                <a:solidFill>
                  <a:srgbClr val="1B1339"/>
                </a:solidFill>
                <a:latin typeface="Times New Roman" pitchFamily="-64" charset="0"/>
              </a:rPr>
            </a:br>
            <a:r>
              <a:rPr lang="en-US" sz="1600">
                <a:solidFill>
                  <a:srgbClr val="1B1339"/>
                </a:solidFill>
                <a:latin typeface="Times New Roman" pitchFamily="-64" charset="0"/>
              </a:rPr>
              <a:t>(API 28.1 Furrial Crude Oil, Venezuela)</a:t>
            </a:r>
            <a:endParaRPr lang="en-US">
              <a:latin typeface="Times New Roman" pitchFamily="-64" charset="0"/>
            </a:endParaRPr>
          </a:p>
        </p:txBody>
      </p:sp>
      <p:pic>
        <p:nvPicPr>
          <p:cNvPr id="570371" name="Picture 3"/>
          <p:cNvPicPr>
            <a:picLocks noGrp="1" noChangeAspect="1" noChangeArrowheads="1"/>
          </p:cNvPicPr>
          <p:nvPr>
            <p:ph type="body" idx="1"/>
          </p:nvPr>
        </p:nvPicPr>
        <p:blipFill>
          <a:blip r:embed="rId2" cstate="print"/>
          <a:srcRect/>
          <a:stretch>
            <a:fillRect/>
          </a:stretch>
        </p:blipFill>
        <p:spPr>
          <a:xfrm>
            <a:off x="838200" y="1905000"/>
            <a:ext cx="7162800" cy="4579938"/>
          </a:xfrm>
          <a:ln/>
        </p:spPr>
      </p:pic>
      <p:sp>
        <p:nvSpPr>
          <p:cNvPr id="570372" name="WordArt 4"/>
          <p:cNvSpPr>
            <a:spLocks noChangeArrowheads="1" noChangeShapeType="1" noTextEdit="1"/>
          </p:cNvSpPr>
          <p:nvPr/>
        </p:nvSpPr>
        <p:spPr bwMode="auto">
          <a:xfrm>
            <a:off x="6934200" y="5029200"/>
            <a:ext cx="1524000" cy="14478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ADIOS2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41CB5B37-7116-46B3-8927-39C8C8BB7B43}" type="slidenum">
              <a:rPr lang="en-US"/>
              <a:pPr/>
              <a:t>19</a:t>
            </a:fld>
            <a:endParaRPr lang="en-US"/>
          </a:p>
        </p:txBody>
      </p:sp>
      <p:pic>
        <p:nvPicPr>
          <p:cNvPr id="503810" name="Picture 2"/>
          <p:cNvPicPr>
            <a:picLocks noGrp="1" noChangeAspect="1" noChangeArrowheads="1"/>
          </p:cNvPicPr>
          <p:nvPr>
            <p:ph/>
          </p:nvPr>
        </p:nvPicPr>
        <p:blipFill>
          <a:blip r:embed="rId3" cstate="print"/>
          <a:srcRect/>
          <a:stretch>
            <a:fillRect/>
          </a:stretch>
        </p:blipFill>
        <p:spPr>
          <a:xfrm>
            <a:off x="0" y="0"/>
            <a:ext cx="9144000" cy="6858000"/>
          </a:xfrm>
        </p:spPr>
      </p:pic>
      <p:sp>
        <p:nvSpPr>
          <p:cNvPr id="503811" name="WordArt 3"/>
          <p:cNvSpPr>
            <a:spLocks noChangeArrowheads="1" noChangeShapeType="1" noTextEdit="1"/>
          </p:cNvSpPr>
          <p:nvPr/>
        </p:nvSpPr>
        <p:spPr bwMode="auto">
          <a:xfrm>
            <a:off x="304800" y="5791200"/>
            <a:ext cx="3302000" cy="647700"/>
          </a:xfrm>
          <a:prstGeom prst="rect">
            <a:avLst/>
          </a:prstGeom>
        </p:spPr>
        <p:txBody>
          <a:bodyPr wrap="none" fromWordArt="1">
            <a:prstTxWarp prst="textPlain">
              <a:avLst>
                <a:gd name="adj" fmla="val 50000"/>
              </a:avLst>
            </a:prstTxWarp>
          </a:bodyPr>
          <a:lstStyle/>
          <a:p>
            <a:r>
              <a:rPr lang="en-US" sz="3600" kern="10">
                <a:ln w="9525" cap="rnd">
                  <a:solidFill>
                    <a:srgbClr val="000000"/>
                  </a:solidFill>
                  <a:round/>
                  <a:headEnd/>
                  <a:tailEnd/>
                </a:ln>
                <a:solidFill>
                  <a:srgbClr val="FFFFFF"/>
                </a:solidFill>
                <a:effectLst>
                  <a:outerShdw dist="35921" dir="2700000" algn="ctr" rotWithShape="0">
                    <a:srgbClr val="808080"/>
                  </a:outerShdw>
                </a:effectLst>
                <a:latin typeface="Arial Black"/>
              </a:rPr>
              <a:t>Observations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561B9CD6-1DB3-4241-A92E-2BF558F7017D}" type="slidenum">
              <a:rPr lang="en-US"/>
              <a:pPr/>
              <a:t>2</a:t>
            </a:fld>
            <a:endParaRPr lang="en-US"/>
          </a:p>
        </p:txBody>
      </p:sp>
      <p:sp>
        <p:nvSpPr>
          <p:cNvPr id="643074" name="Rectangle 2"/>
          <p:cNvSpPr>
            <a:spLocks noGrp="1" noChangeArrowheads="1"/>
          </p:cNvSpPr>
          <p:nvPr>
            <p:ph type="title"/>
          </p:nvPr>
        </p:nvSpPr>
        <p:spPr>
          <a:xfrm>
            <a:off x="0" y="228600"/>
            <a:ext cx="9144000" cy="1143000"/>
          </a:xfrm>
        </p:spPr>
        <p:txBody>
          <a:bodyPr/>
          <a:lstStyle/>
          <a:p>
            <a:r>
              <a:rPr lang="en-US" sz="3200" dirty="0">
                <a:latin typeface="Times New Roman" pitchFamily="-64" charset="0"/>
              </a:rPr>
              <a:t>Origins of NOAA HAZMAT Program…</a:t>
            </a:r>
            <a:endParaRPr lang="en-US" sz="2000" dirty="0">
              <a:latin typeface="Times New Roman" pitchFamily="-64" charset="0"/>
            </a:endParaRPr>
          </a:p>
        </p:txBody>
      </p:sp>
      <p:sp>
        <p:nvSpPr>
          <p:cNvPr id="643075" name="Rectangle 3"/>
          <p:cNvSpPr>
            <a:spLocks noGrp="1" noChangeArrowheads="1"/>
          </p:cNvSpPr>
          <p:nvPr>
            <p:ph type="body" sz="half" idx="1"/>
          </p:nvPr>
        </p:nvSpPr>
        <p:spPr>
          <a:xfrm>
            <a:off x="228600" y="1752600"/>
            <a:ext cx="4572000" cy="4648200"/>
          </a:xfrm>
        </p:spPr>
        <p:txBody>
          <a:bodyPr/>
          <a:lstStyle/>
          <a:p>
            <a:pPr lvl="2">
              <a:lnSpc>
                <a:spcPct val="90000"/>
              </a:lnSpc>
              <a:buNone/>
            </a:pPr>
            <a:r>
              <a:rPr lang="en-US" sz="1600" i="1" dirty="0" smtClean="0">
                <a:solidFill>
                  <a:schemeClr val="bg2"/>
                </a:solidFill>
                <a:latin typeface="New York" charset="0"/>
              </a:rPr>
              <a:t>	1976  Spilled Oil Research (SOR) </a:t>
            </a:r>
          </a:p>
          <a:p>
            <a:pPr lvl="2">
              <a:lnSpc>
                <a:spcPct val="90000"/>
              </a:lnSpc>
              <a:buNone/>
            </a:pPr>
            <a:r>
              <a:rPr lang="en-US" sz="1600" i="1" dirty="0" smtClean="0">
                <a:solidFill>
                  <a:schemeClr val="bg2"/>
                </a:solidFill>
                <a:latin typeface="New York" charset="0"/>
              </a:rPr>
              <a:t>    Team</a:t>
            </a:r>
            <a:r>
              <a:rPr lang="en-US" sz="1600" dirty="0" smtClean="0">
                <a:solidFill>
                  <a:schemeClr val="bg2"/>
                </a:solidFill>
                <a:latin typeface="New York" charset="0"/>
              </a:rPr>
              <a:t> established</a:t>
            </a:r>
          </a:p>
          <a:p>
            <a:pPr lvl="2">
              <a:lnSpc>
                <a:spcPct val="90000"/>
              </a:lnSpc>
            </a:pPr>
            <a:endParaRPr lang="en-US" sz="1600" dirty="0">
              <a:solidFill>
                <a:schemeClr val="bg2"/>
              </a:solidFill>
              <a:latin typeface="New York" charset="0"/>
            </a:endParaRPr>
          </a:p>
          <a:p>
            <a:pPr lvl="2">
              <a:lnSpc>
                <a:spcPct val="90000"/>
              </a:lnSpc>
              <a:buNone/>
            </a:pPr>
            <a:r>
              <a:rPr lang="en-US" sz="1600" dirty="0">
                <a:solidFill>
                  <a:schemeClr val="bg2"/>
                </a:solidFill>
                <a:latin typeface="New York" charset="0"/>
              </a:rPr>
              <a:t>	</a:t>
            </a:r>
            <a:r>
              <a:rPr lang="en-US" sz="1600" i="1" dirty="0">
                <a:solidFill>
                  <a:schemeClr val="bg2"/>
                </a:solidFill>
                <a:latin typeface="New York" charset="0"/>
              </a:rPr>
              <a:t>Argo Merchant</a:t>
            </a:r>
            <a:r>
              <a:rPr lang="en-US" sz="1600" dirty="0">
                <a:solidFill>
                  <a:schemeClr val="bg2"/>
                </a:solidFill>
                <a:latin typeface="New York" charset="0"/>
              </a:rPr>
              <a:t> oil spill, </a:t>
            </a:r>
          </a:p>
          <a:p>
            <a:pPr lvl="2">
              <a:lnSpc>
                <a:spcPct val="90000"/>
              </a:lnSpc>
              <a:buFont typeface="Wingdings" pitchFamily="-64" charset="2"/>
              <a:buNone/>
            </a:pPr>
            <a:r>
              <a:rPr lang="en-US" sz="1600" dirty="0">
                <a:solidFill>
                  <a:schemeClr val="bg2"/>
                </a:solidFill>
                <a:latin typeface="New York" charset="0"/>
              </a:rPr>
              <a:t>     </a:t>
            </a:r>
            <a:r>
              <a:rPr lang="en-US" sz="1600" dirty="0" smtClean="0">
                <a:solidFill>
                  <a:schemeClr val="bg2"/>
                </a:solidFill>
                <a:latin typeface="New York" charset="0"/>
              </a:rPr>
              <a:t>Nantucket</a:t>
            </a:r>
            <a:r>
              <a:rPr lang="en-US" sz="1600" dirty="0">
                <a:solidFill>
                  <a:schemeClr val="bg2"/>
                </a:solidFill>
                <a:latin typeface="New York" charset="0"/>
              </a:rPr>
              <a:t>, Massachusetts</a:t>
            </a:r>
          </a:p>
          <a:p>
            <a:pPr lvl="2">
              <a:lnSpc>
                <a:spcPct val="90000"/>
              </a:lnSpc>
              <a:buFont typeface="Wingdings" pitchFamily="-64" charset="2"/>
              <a:buNone/>
            </a:pPr>
            <a:r>
              <a:rPr lang="en-US" sz="1600" dirty="0">
                <a:solidFill>
                  <a:schemeClr val="bg2"/>
                </a:solidFill>
                <a:latin typeface="Times" pitchFamily="-64" charset="0"/>
              </a:rPr>
              <a:t>     </a:t>
            </a:r>
            <a:r>
              <a:rPr lang="en-US" sz="1400" dirty="0">
                <a:solidFill>
                  <a:schemeClr val="bg2"/>
                </a:solidFill>
                <a:latin typeface="Times" pitchFamily="-64" charset="0"/>
              </a:rPr>
              <a:t>The tanker broke into two pieces Dec. 21, 1976, after running aground six days earlier on its way to Salem with a load of </a:t>
            </a:r>
            <a:r>
              <a:rPr lang="en-US" sz="1400" dirty="0" smtClean="0">
                <a:solidFill>
                  <a:schemeClr val="bg2"/>
                </a:solidFill>
                <a:latin typeface="Times" pitchFamily="-64" charset="0"/>
              </a:rPr>
              <a:t>7.5 </a:t>
            </a:r>
            <a:r>
              <a:rPr lang="en-US" sz="1400" dirty="0">
                <a:solidFill>
                  <a:schemeClr val="bg2"/>
                </a:solidFill>
                <a:latin typeface="Times" pitchFamily="-64" charset="0"/>
              </a:rPr>
              <a:t>million gal. of heavy fuel oil</a:t>
            </a:r>
            <a:r>
              <a:rPr lang="en-US" sz="1400" dirty="0" smtClean="0">
                <a:solidFill>
                  <a:schemeClr val="bg2"/>
                </a:solidFill>
                <a:latin typeface="Times" pitchFamily="-64" charset="0"/>
              </a:rPr>
              <a:t>.</a:t>
            </a:r>
            <a:r>
              <a:rPr lang="en-US" sz="1600" i="1" dirty="0">
                <a:solidFill>
                  <a:schemeClr val="bg2"/>
                </a:solidFill>
                <a:latin typeface="New York" charset="0"/>
              </a:rPr>
              <a:t>	</a:t>
            </a:r>
            <a:r>
              <a:rPr lang="en-US" sz="1600" dirty="0">
                <a:solidFill>
                  <a:schemeClr val="bg2"/>
                </a:solidFill>
                <a:latin typeface="New York" charset="0"/>
              </a:rPr>
              <a:t/>
            </a:r>
            <a:br>
              <a:rPr lang="en-US" sz="1600" dirty="0">
                <a:solidFill>
                  <a:schemeClr val="bg2"/>
                </a:solidFill>
                <a:latin typeface="New York" charset="0"/>
              </a:rPr>
            </a:br>
            <a:endParaRPr lang="en-US" sz="1600" dirty="0">
              <a:solidFill>
                <a:schemeClr val="bg2"/>
              </a:solidFill>
              <a:latin typeface="New York" charset="0"/>
            </a:endParaRPr>
          </a:p>
          <a:p>
            <a:pPr lvl="2">
              <a:lnSpc>
                <a:spcPct val="90000"/>
              </a:lnSpc>
              <a:buFont typeface="Wingdings" pitchFamily="-64" charset="2"/>
              <a:buNone/>
            </a:pPr>
            <a:endParaRPr lang="en-US" sz="1600" dirty="0">
              <a:solidFill>
                <a:schemeClr val="bg2"/>
              </a:solidFill>
              <a:latin typeface="New York" charset="0"/>
            </a:endParaRPr>
          </a:p>
          <a:p>
            <a:pPr lvl="2">
              <a:lnSpc>
                <a:spcPct val="90000"/>
              </a:lnSpc>
              <a:buNone/>
            </a:pPr>
            <a:r>
              <a:rPr lang="en-US" sz="1600" dirty="0" smtClean="0">
                <a:solidFill>
                  <a:schemeClr val="bg2"/>
                </a:solidFill>
                <a:latin typeface="New York" charset="0"/>
              </a:rPr>
              <a:t>	Nov </a:t>
            </a:r>
            <a:r>
              <a:rPr lang="en-US" sz="1600" dirty="0">
                <a:solidFill>
                  <a:schemeClr val="bg2"/>
                </a:solidFill>
                <a:latin typeface="New York" charset="0"/>
              </a:rPr>
              <a:t>16, 1977	</a:t>
            </a:r>
            <a:r>
              <a:rPr lang="en-US" sz="1600" i="1" u="sng" dirty="0">
                <a:solidFill>
                  <a:schemeClr val="bg2"/>
                </a:solidFill>
                <a:latin typeface="New York" charset="0"/>
              </a:rPr>
              <a:t>Scientific Support Team</a:t>
            </a:r>
            <a:r>
              <a:rPr lang="en-US" sz="1600" dirty="0">
                <a:solidFill>
                  <a:schemeClr val="bg2"/>
                </a:solidFill>
                <a:latin typeface="New York" charset="0"/>
              </a:rPr>
              <a:t> established for emergency spill response assistance to the U.S. Coast Guard and EPA</a:t>
            </a:r>
          </a:p>
        </p:txBody>
      </p:sp>
      <p:pic>
        <p:nvPicPr>
          <p:cNvPr id="643076" name="Picture 4"/>
          <p:cNvPicPr>
            <a:picLocks noGrp="1" noChangeAspect="1" noChangeArrowheads="1"/>
          </p:cNvPicPr>
          <p:nvPr>
            <p:ph type="body" sz="half" idx="2"/>
          </p:nvPr>
        </p:nvPicPr>
        <p:blipFill>
          <a:blip r:embed="rId3" cstate="print"/>
          <a:srcRect/>
          <a:stretch>
            <a:fillRect/>
          </a:stretch>
        </p:blipFill>
        <p:spPr>
          <a:xfrm>
            <a:off x="4800600" y="1752600"/>
            <a:ext cx="4114800" cy="3581400"/>
          </a:xfrm>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r>
              <a:rPr kumimoji="1" lang="en-US" dirty="0" smtClean="0"/>
              <a:t>.</a:t>
            </a:r>
            <a:endParaRPr kumimoji="1" lang="en-US" dirty="0"/>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a:p>
            <a:pPr>
              <a:lnSpc>
                <a:spcPct val="90000"/>
              </a:lnSpc>
              <a:buFont typeface="Wingdings" pitchFamily="-64" charset="2"/>
              <a:buChar char="ü"/>
            </a:pPr>
            <a:r>
              <a:rPr kumimoji="1" lang="en-US" dirty="0"/>
              <a:t>Record direction of slick (heading</a:t>
            </a:r>
            <a:r>
              <a:rPr kumimoji="1" lang="en-US" dirty="0" smtClean="0"/>
              <a:t>).</a:t>
            </a:r>
            <a:endParaRPr kumimoji="1" lang="en-US" dirty="0"/>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a:p>
            <a:pPr>
              <a:lnSpc>
                <a:spcPct val="90000"/>
              </a:lnSpc>
              <a:buFont typeface="Wingdings" pitchFamily="-64" charset="2"/>
              <a:buChar char="ü"/>
            </a:pPr>
            <a:r>
              <a:rPr kumimoji="1" lang="en-US" dirty="0"/>
              <a:t>Record direction of slick (heading).</a:t>
            </a:r>
          </a:p>
          <a:p>
            <a:pPr>
              <a:lnSpc>
                <a:spcPct val="90000"/>
              </a:lnSpc>
              <a:buFont typeface="Wingdings" pitchFamily="-64" charset="2"/>
              <a:buChar char="ü"/>
            </a:pPr>
            <a:r>
              <a:rPr kumimoji="1" lang="en-US" dirty="0"/>
              <a:t>Record Beginning (Leading Edge) and End of </a:t>
            </a:r>
            <a:r>
              <a:rPr kumimoji="1" lang="en-US" dirty="0" smtClean="0"/>
              <a:t>Slick</a:t>
            </a:r>
            <a:endParaRPr kumimoji="1" lang="en-US" dirty="0"/>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a:p>
            <a:pPr>
              <a:lnSpc>
                <a:spcPct val="90000"/>
              </a:lnSpc>
              <a:buFont typeface="Wingdings" pitchFamily="-64" charset="2"/>
              <a:buChar char="ü"/>
            </a:pPr>
            <a:r>
              <a:rPr kumimoji="1" lang="en-US" dirty="0"/>
              <a:t>Record direction of slick (heading).</a:t>
            </a:r>
          </a:p>
          <a:p>
            <a:pPr>
              <a:lnSpc>
                <a:spcPct val="90000"/>
              </a:lnSpc>
              <a:buFont typeface="Wingdings" pitchFamily="-64" charset="2"/>
              <a:buChar char="ü"/>
            </a:pPr>
            <a:r>
              <a:rPr kumimoji="1" lang="en-US" dirty="0"/>
              <a:t>Record Beginning (Leading Edge) and End of Slick</a:t>
            </a:r>
          </a:p>
          <a:p>
            <a:pPr>
              <a:lnSpc>
                <a:spcPct val="90000"/>
              </a:lnSpc>
              <a:buFont typeface="Wingdings" pitchFamily="-64" charset="2"/>
              <a:buChar char="ü"/>
            </a:pPr>
            <a:r>
              <a:rPr kumimoji="1" lang="en-US" dirty="0" smtClean="0"/>
              <a:t>Avoid </a:t>
            </a:r>
            <a:r>
              <a:rPr kumimoji="1" lang="en-US" dirty="0"/>
              <a:t>making volume estimates based on slick color</a:t>
            </a:r>
            <a:r>
              <a:rPr kumimoji="1" lang="en-US" dirty="0" smtClean="0"/>
              <a:t>.</a:t>
            </a:r>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685800" y="0"/>
            <a:ext cx="7772400" cy="1219200"/>
          </a:xfrm>
        </p:spPr>
        <p:txBody>
          <a:bodyPr/>
          <a:lstStyle/>
          <a:p>
            <a:endParaRPr kumimoji="1" lang="en-US"/>
          </a:p>
        </p:txBody>
      </p:sp>
      <p:pic>
        <p:nvPicPr>
          <p:cNvPr id="502787"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a:p>
            <a:pPr>
              <a:lnSpc>
                <a:spcPct val="90000"/>
              </a:lnSpc>
              <a:buFont typeface="Wingdings" pitchFamily="-64" charset="2"/>
              <a:buChar char="ü"/>
            </a:pPr>
            <a:r>
              <a:rPr kumimoji="1" lang="en-US" dirty="0"/>
              <a:t>Record direction of slick (heading).</a:t>
            </a:r>
          </a:p>
          <a:p>
            <a:pPr>
              <a:lnSpc>
                <a:spcPct val="90000"/>
              </a:lnSpc>
              <a:buFont typeface="Wingdings" pitchFamily="-64" charset="2"/>
              <a:buChar char="ü"/>
            </a:pPr>
            <a:r>
              <a:rPr kumimoji="1" lang="en-US" dirty="0"/>
              <a:t>Record Beginning (Leading Edge) and End of Slick</a:t>
            </a:r>
          </a:p>
          <a:p>
            <a:pPr>
              <a:lnSpc>
                <a:spcPct val="90000"/>
              </a:lnSpc>
              <a:buFont typeface="Wingdings" pitchFamily="-64" charset="2"/>
              <a:buChar char="ü"/>
            </a:pPr>
            <a:r>
              <a:rPr kumimoji="1" lang="en-US" dirty="0" smtClean="0"/>
              <a:t>Avoid </a:t>
            </a:r>
            <a:r>
              <a:rPr kumimoji="1" lang="en-US" dirty="0"/>
              <a:t>making volume estimates based on slick color</a:t>
            </a:r>
            <a:r>
              <a:rPr kumimoji="1" lang="en-US" dirty="0" smtClean="0"/>
              <a:t>.</a:t>
            </a:r>
          </a:p>
          <a:p>
            <a:pPr>
              <a:lnSpc>
                <a:spcPct val="90000"/>
              </a:lnSpc>
              <a:buFont typeface="Wingdings" pitchFamily="-64" charset="2"/>
              <a:buChar char="ü"/>
            </a:pPr>
            <a:r>
              <a:rPr kumimoji="1" lang="en-US" dirty="0" smtClean="0"/>
              <a:t>Always have the sun at your back when taking photographs.  And try to take photos outside of the vessel (airplane, helicopter, boat, etc.) to avoid glare.</a:t>
            </a:r>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Photos</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27</a:t>
            </a:fld>
            <a:endParaRPr lang="en-US"/>
          </a:p>
        </p:txBody>
      </p:sp>
      <p:pic>
        <p:nvPicPr>
          <p:cNvPr id="727042" name="Picture 2"/>
          <p:cNvPicPr>
            <a:picLocks noChangeAspect="1" noChangeArrowheads="1"/>
          </p:cNvPicPr>
          <p:nvPr/>
        </p:nvPicPr>
        <p:blipFill>
          <a:blip r:embed="rId3" cstate="print"/>
          <a:srcRect/>
          <a:stretch>
            <a:fillRect/>
          </a:stretch>
        </p:blipFill>
        <p:spPr bwMode="auto">
          <a:xfrm>
            <a:off x="685800" y="762000"/>
            <a:ext cx="7772400" cy="579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kumimoji="1" lang="en-US" dirty="0" smtClean="0"/>
              <a:t>Things to note during an observation…</a:t>
            </a:r>
            <a:endParaRPr kumimoji="1" lang="en-US" dirty="0"/>
          </a:p>
        </p:txBody>
      </p:sp>
      <p:sp>
        <p:nvSpPr>
          <p:cNvPr id="508931" name="Rectangle 3"/>
          <p:cNvSpPr>
            <a:spLocks noGrp="1" noChangeArrowheads="1"/>
          </p:cNvSpPr>
          <p:nvPr>
            <p:ph type="body" idx="1"/>
          </p:nvPr>
        </p:nvSpPr>
        <p:spPr>
          <a:xfrm>
            <a:off x="381000" y="1447800"/>
            <a:ext cx="8382000" cy="4876800"/>
          </a:xfrm>
        </p:spPr>
        <p:txBody>
          <a:bodyPr/>
          <a:lstStyle/>
          <a:p>
            <a:pPr>
              <a:lnSpc>
                <a:spcPct val="90000"/>
              </a:lnSpc>
              <a:buFont typeface="Wingdings" pitchFamily="-64" charset="2"/>
              <a:buChar char="ü"/>
            </a:pPr>
            <a:r>
              <a:rPr kumimoji="1" lang="en-US" dirty="0"/>
              <a:t>Record time and lat./long.</a:t>
            </a:r>
          </a:p>
          <a:p>
            <a:pPr>
              <a:lnSpc>
                <a:spcPct val="90000"/>
              </a:lnSpc>
              <a:buFont typeface="Wingdings" pitchFamily="-64" charset="2"/>
              <a:buChar char="ü"/>
            </a:pPr>
            <a:r>
              <a:rPr kumimoji="1" lang="en-US" dirty="0"/>
              <a:t>Use  common terminology for describing oil sightings</a:t>
            </a:r>
            <a:r>
              <a:rPr kumimoji="1" lang="en-US" dirty="0" smtClean="0"/>
              <a:t>.  Use a glossary if necessary.</a:t>
            </a:r>
            <a:endParaRPr kumimoji="1" lang="en-US" dirty="0"/>
          </a:p>
          <a:p>
            <a:pPr>
              <a:lnSpc>
                <a:spcPct val="90000"/>
              </a:lnSpc>
              <a:buFont typeface="Wingdings" pitchFamily="-64" charset="2"/>
              <a:buChar char="ü"/>
            </a:pPr>
            <a:r>
              <a:rPr kumimoji="1" lang="en-US" dirty="0"/>
              <a:t>Record direction of slick (heading).</a:t>
            </a:r>
          </a:p>
          <a:p>
            <a:pPr>
              <a:lnSpc>
                <a:spcPct val="90000"/>
              </a:lnSpc>
              <a:buFont typeface="Wingdings" pitchFamily="-64" charset="2"/>
              <a:buChar char="ü"/>
            </a:pPr>
            <a:r>
              <a:rPr kumimoji="1" lang="en-US" dirty="0"/>
              <a:t>Record Beginning (Leading Edge) and End of Slick</a:t>
            </a:r>
          </a:p>
          <a:p>
            <a:pPr>
              <a:lnSpc>
                <a:spcPct val="90000"/>
              </a:lnSpc>
              <a:buFont typeface="Wingdings" pitchFamily="-64" charset="2"/>
              <a:buChar char="ü"/>
            </a:pPr>
            <a:r>
              <a:rPr kumimoji="1" lang="en-US" dirty="0" smtClean="0"/>
              <a:t>Avoid </a:t>
            </a:r>
            <a:r>
              <a:rPr kumimoji="1" lang="en-US" dirty="0"/>
              <a:t>making volume estimates based on slick color</a:t>
            </a:r>
            <a:r>
              <a:rPr kumimoji="1" lang="en-US" dirty="0" smtClean="0"/>
              <a:t>.</a:t>
            </a:r>
          </a:p>
          <a:p>
            <a:pPr>
              <a:lnSpc>
                <a:spcPct val="90000"/>
              </a:lnSpc>
              <a:buFont typeface="Wingdings" pitchFamily="-64" charset="2"/>
              <a:buChar char="ü"/>
            </a:pPr>
            <a:r>
              <a:rPr kumimoji="1" lang="en-US" dirty="0" smtClean="0"/>
              <a:t>Always have the sun at your back when taking photographs.  And try to take photos outside of the vessel (airplane, helicopter, boat, etc.) to avoid glare.</a:t>
            </a:r>
          </a:p>
          <a:p>
            <a:pPr>
              <a:lnSpc>
                <a:spcPct val="90000"/>
              </a:lnSpc>
              <a:buFont typeface="Wingdings" pitchFamily="-64" charset="2"/>
              <a:buChar char="ü"/>
            </a:pPr>
            <a:r>
              <a:rPr kumimoji="1" lang="en-US" dirty="0" smtClean="0"/>
              <a:t>Beware of false positives!</a:t>
            </a:r>
          </a:p>
        </p:txBody>
      </p:sp>
      <p:sp>
        <p:nvSpPr>
          <p:cNvPr id="508932" name="Line 4"/>
          <p:cNvSpPr>
            <a:spLocks noChangeShapeType="1"/>
          </p:cNvSpPr>
          <p:nvPr/>
        </p:nvSpPr>
        <p:spPr bwMode="auto">
          <a:xfrm>
            <a:off x="533400" y="1295400"/>
            <a:ext cx="7924800" cy="0"/>
          </a:xfrm>
          <a:prstGeom prst="line">
            <a:avLst/>
          </a:prstGeom>
          <a:noFill/>
          <a:ln w="76200" cap="sq">
            <a:solidFill>
              <a:schemeClr val="accent1"/>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of False Positives!</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29</a:t>
            </a:fld>
            <a:endParaRPr lang="en-US"/>
          </a:p>
        </p:txBody>
      </p:sp>
      <p:pic>
        <p:nvPicPr>
          <p:cNvPr id="726018" name="Picture 2"/>
          <p:cNvPicPr>
            <a:picLocks noGrp="1" noChangeAspect="1" noChangeArrowheads="1"/>
          </p:cNvPicPr>
          <p:nvPr>
            <p:ph idx="1"/>
          </p:nvPr>
        </p:nvPicPr>
        <p:blipFill>
          <a:blip r:embed="rId3" cstate="print"/>
          <a:srcRect/>
          <a:stretch>
            <a:fillRect/>
          </a:stretch>
        </p:blipFill>
        <p:spPr bwMode="auto">
          <a:xfrm>
            <a:off x="4419600" y="3886200"/>
            <a:ext cx="4467225" cy="2762250"/>
          </a:xfrm>
          <a:prstGeom prst="rect">
            <a:avLst/>
          </a:prstGeom>
          <a:noFill/>
          <a:ln w="9525">
            <a:noFill/>
            <a:miter lim="800000"/>
            <a:headEnd/>
            <a:tailEnd/>
          </a:ln>
        </p:spPr>
      </p:pic>
      <p:sp>
        <p:nvSpPr>
          <p:cNvPr id="6" name="TextBox 5"/>
          <p:cNvSpPr txBox="1"/>
          <p:nvPr/>
        </p:nvSpPr>
        <p:spPr>
          <a:xfrm>
            <a:off x="4800600" y="3581400"/>
            <a:ext cx="3657600" cy="369332"/>
          </a:xfrm>
          <a:prstGeom prst="rect">
            <a:avLst/>
          </a:prstGeom>
          <a:noFill/>
        </p:spPr>
        <p:txBody>
          <a:bodyPr wrap="square" rtlCol="0">
            <a:spAutoFit/>
          </a:bodyPr>
          <a:lstStyle/>
          <a:p>
            <a:r>
              <a:rPr lang="en-US" dirty="0" smtClean="0"/>
              <a:t>Jellyfish</a:t>
            </a:r>
            <a:endParaRPr lang="en-US" dirty="0"/>
          </a:p>
        </p:txBody>
      </p:sp>
      <p:pic>
        <p:nvPicPr>
          <p:cNvPr id="726019" name="Picture 3"/>
          <p:cNvPicPr>
            <a:picLocks noChangeAspect="1" noChangeArrowheads="1"/>
          </p:cNvPicPr>
          <p:nvPr/>
        </p:nvPicPr>
        <p:blipFill>
          <a:blip r:embed="rId4" cstate="print"/>
          <a:srcRect/>
          <a:stretch>
            <a:fillRect/>
          </a:stretch>
        </p:blipFill>
        <p:spPr bwMode="auto">
          <a:xfrm>
            <a:off x="2514600" y="1143000"/>
            <a:ext cx="3057525" cy="3562350"/>
          </a:xfrm>
          <a:prstGeom prst="rect">
            <a:avLst/>
          </a:prstGeom>
          <a:noFill/>
          <a:ln w="9525">
            <a:noFill/>
            <a:miter lim="800000"/>
            <a:headEnd/>
            <a:tailEnd/>
          </a:ln>
        </p:spPr>
      </p:pic>
      <p:sp>
        <p:nvSpPr>
          <p:cNvPr id="8" name="TextBox 7"/>
          <p:cNvSpPr txBox="1"/>
          <p:nvPr/>
        </p:nvSpPr>
        <p:spPr>
          <a:xfrm>
            <a:off x="2667000" y="838200"/>
            <a:ext cx="2590800" cy="369332"/>
          </a:xfrm>
          <a:prstGeom prst="rect">
            <a:avLst/>
          </a:prstGeom>
          <a:noFill/>
        </p:spPr>
        <p:txBody>
          <a:bodyPr wrap="square" rtlCol="0">
            <a:spAutoFit/>
          </a:bodyPr>
          <a:lstStyle/>
          <a:p>
            <a:r>
              <a:rPr lang="en-US" dirty="0" smtClean="0"/>
              <a:t>Kelp Beds</a:t>
            </a:r>
            <a:endParaRPr lang="en-US" dirty="0"/>
          </a:p>
        </p:txBody>
      </p:sp>
      <p:pic>
        <p:nvPicPr>
          <p:cNvPr id="726020" name="Picture 4"/>
          <p:cNvPicPr>
            <a:picLocks noChangeAspect="1" noChangeArrowheads="1"/>
          </p:cNvPicPr>
          <p:nvPr/>
        </p:nvPicPr>
        <p:blipFill>
          <a:blip r:embed="rId5" cstate="print"/>
          <a:srcRect/>
          <a:stretch>
            <a:fillRect/>
          </a:stretch>
        </p:blipFill>
        <p:spPr bwMode="auto">
          <a:xfrm>
            <a:off x="685800" y="3429000"/>
            <a:ext cx="4467225" cy="2762250"/>
          </a:xfrm>
          <a:prstGeom prst="rect">
            <a:avLst/>
          </a:prstGeom>
          <a:noFill/>
          <a:ln w="9525">
            <a:noFill/>
            <a:miter lim="800000"/>
            <a:headEnd/>
            <a:tailEnd/>
          </a:ln>
        </p:spPr>
      </p:pic>
      <p:sp>
        <p:nvSpPr>
          <p:cNvPr id="10" name="TextBox 9"/>
          <p:cNvSpPr txBox="1"/>
          <p:nvPr/>
        </p:nvSpPr>
        <p:spPr>
          <a:xfrm>
            <a:off x="609600" y="3124200"/>
            <a:ext cx="2286000" cy="381000"/>
          </a:xfrm>
          <a:prstGeom prst="rect">
            <a:avLst/>
          </a:prstGeom>
          <a:noFill/>
        </p:spPr>
        <p:txBody>
          <a:bodyPr wrap="square" rtlCol="0">
            <a:spAutoFit/>
          </a:bodyPr>
          <a:lstStyle/>
          <a:p>
            <a:r>
              <a:rPr lang="en-US" dirty="0" smtClean="0"/>
              <a:t>Red Tide</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E6ACA86F-78F5-4634-8CAD-56F08F13FC63}" type="slidenum">
              <a:rPr lang="en-US"/>
              <a:pPr/>
              <a:t>3</a:t>
            </a:fld>
            <a:endParaRPr lang="en-US"/>
          </a:p>
        </p:txBody>
      </p:sp>
      <p:sp>
        <p:nvSpPr>
          <p:cNvPr id="646146" name="Rectangle 2"/>
          <p:cNvSpPr>
            <a:spLocks noGrp="1" noChangeArrowheads="1"/>
          </p:cNvSpPr>
          <p:nvPr>
            <p:ph type="title"/>
          </p:nvPr>
        </p:nvSpPr>
        <p:spPr>
          <a:xfrm>
            <a:off x="228600" y="228600"/>
            <a:ext cx="8686800" cy="1143000"/>
          </a:xfrm>
          <a:noFill/>
          <a:ln/>
        </p:spPr>
        <p:txBody>
          <a:bodyPr lIns="90487" tIns="44450" rIns="90487" bIns="44450"/>
          <a:lstStyle/>
          <a:p>
            <a:pPr algn="l"/>
            <a:r>
              <a:rPr lang="en-US" sz="2800" b="0" dirty="0">
                <a:latin typeface="Times New Roman" pitchFamily="-64" charset="0"/>
              </a:rPr>
              <a:t/>
            </a:r>
            <a:br>
              <a:rPr lang="en-US" sz="2800" b="0" dirty="0">
                <a:latin typeface="Times New Roman" pitchFamily="-64" charset="0"/>
              </a:rPr>
            </a:br>
            <a:r>
              <a:rPr lang="en-US" sz="2000" b="0" dirty="0">
                <a:solidFill>
                  <a:schemeClr val="bg2"/>
                </a:solidFill>
                <a:latin typeface="Arial Black" pitchFamily="-64" charset="0"/>
              </a:rPr>
              <a:t>Other than just another NOAA Scientist…</a:t>
            </a:r>
            <a:endParaRPr lang="en-US" b="0" dirty="0">
              <a:latin typeface="Times New Roman" pitchFamily="-64" charset="0"/>
            </a:endParaRPr>
          </a:p>
        </p:txBody>
      </p:sp>
      <p:sp>
        <p:nvSpPr>
          <p:cNvPr id="646147" name="Rectangle 3"/>
          <p:cNvSpPr>
            <a:spLocks noGrp="1" noChangeArrowheads="1"/>
          </p:cNvSpPr>
          <p:nvPr>
            <p:ph type="body" sz="half" idx="1"/>
          </p:nvPr>
        </p:nvSpPr>
        <p:spPr>
          <a:xfrm>
            <a:off x="304800" y="1905000"/>
            <a:ext cx="8610600" cy="1524000"/>
          </a:xfrm>
        </p:spPr>
        <p:txBody>
          <a:bodyPr/>
          <a:lstStyle/>
          <a:p>
            <a:pPr>
              <a:lnSpc>
                <a:spcPct val="90000"/>
              </a:lnSpc>
              <a:buClr>
                <a:schemeClr val="bg1"/>
              </a:buClr>
              <a:buFont typeface="Wingdings" pitchFamily="-64" charset="2"/>
              <a:buChar char="Ø"/>
            </a:pPr>
            <a:r>
              <a:rPr lang="en-US" sz="1400" b="0" dirty="0">
                <a:latin typeface="Times New Roman" pitchFamily="-64" charset="0"/>
              </a:rPr>
              <a:t>  </a:t>
            </a:r>
            <a:r>
              <a:rPr lang="en-US" sz="1800" b="0" dirty="0">
                <a:latin typeface="Arial Black" pitchFamily="-64" charset="0"/>
              </a:rPr>
              <a:t>…what is a Scientific Support Coordinator (SSC)?</a:t>
            </a:r>
          </a:p>
          <a:p>
            <a:pPr>
              <a:lnSpc>
                <a:spcPct val="90000"/>
              </a:lnSpc>
              <a:buClr>
                <a:schemeClr val="bg1"/>
              </a:buClr>
              <a:buFont typeface="Wingdings" pitchFamily="-64" charset="2"/>
              <a:buChar char="Ø"/>
            </a:pPr>
            <a:endParaRPr lang="en-US" sz="1800" b="0" dirty="0">
              <a:latin typeface="Arial Black" pitchFamily="-64" charset="0"/>
            </a:endParaRPr>
          </a:p>
          <a:p>
            <a:pPr>
              <a:lnSpc>
                <a:spcPct val="90000"/>
              </a:lnSpc>
              <a:buClr>
                <a:schemeClr val="bg1"/>
              </a:buClr>
              <a:buFont typeface="Wingdings" pitchFamily="-64" charset="2"/>
              <a:buChar char="Ø"/>
            </a:pPr>
            <a:endParaRPr lang="en-US" sz="1800" b="0" dirty="0">
              <a:latin typeface="Arial Black" pitchFamily="-64" charset="0"/>
            </a:endParaRPr>
          </a:p>
          <a:p>
            <a:pPr>
              <a:lnSpc>
                <a:spcPct val="90000"/>
              </a:lnSpc>
              <a:buClr>
                <a:schemeClr val="bg1"/>
              </a:buClr>
              <a:buFont typeface="Wingdings" pitchFamily="-64" charset="2"/>
              <a:buChar char="Ø"/>
            </a:pPr>
            <a:r>
              <a:rPr lang="en-US" sz="1800" b="0" dirty="0">
                <a:latin typeface="Arial Black" pitchFamily="-64" charset="0"/>
              </a:rPr>
              <a:t>  …see IMH, p15-22</a:t>
            </a:r>
          </a:p>
          <a:p>
            <a:pPr>
              <a:lnSpc>
                <a:spcPct val="90000"/>
              </a:lnSpc>
              <a:buClr>
                <a:schemeClr val="bg1"/>
              </a:buClr>
              <a:buFont typeface="Wingdings" pitchFamily="-64" charset="2"/>
              <a:buChar char="Ø"/>
            </a:pPr>
            <a:endParaRPr lang="en-US" sz="1800" b="0" dirty="0">
              <a:latin typeface="Arial Black" pitchFamily="-64" charset="0"/>
            </a:endParaRPr>
          </a:p>
          <a:p>
            <a:pPr>
              <a:lnSpc>
                <a:spcPct val="90000"/>
              </a:lnSpc>
              <a:buClr>
                <a:schemeClr val="bg1"/>
              </a:buClr>
              <a:buFont typeface="Wingdings" pitchFamily="-64" charset="2"/>
              <a:buChar char="Ø"/>
            </a:pPr>
            <a:endParaRPr lang="en-US" sz="1800" b="0" dirty="0">
              <a:latin typeface="Arial Black" pitchFamily="-64" charset="0"/>
            </a:endParaRPr>
          </a:p>
          <a:p>
            <a:pPr>
              <a:lnSpc>
                <a:spcPct val="90000"/>
              </a:lnSpc>
              <a:buClr>
                <a:schemeClr val="bg1"/>
              </a:buClr>
              <a:buFont typeface="Wingdings" pitchFamily="-64" charset="2"/>
              <a:buChar char="Ø"/>
            </a:pPr>
            <a:r>
              <a:rPr lang="en-US" sz="1800" b="0" dirty="0">
                <a:latin typeface="Arial Black" pitchFamily="-64" charset="0"/>
              </a:rPr>
              <a:t> …total of 9 </a:t>
            </a:r>
            <a:r>
              <a:rPr lang="en-US" sz="1800" b="0" dirty="0" smtClean="0">
                <a:latin typeface="Arial Black" pitchFamily="-64" charset="0"/>
              </a:rPr>
              <a:t>SSCs and two </a:t>
            </a:r>
          </a:p>
          <a:p>
            <a:pPr>
              <a:lnSpc>
                <a:spcPct val="90000"/>
              </a:lnSpc>
              <a:buClr>
                <a:schemeClr val="bg1"/>
              </a:buClr>
              <a:buFont typeface="Wingdings" pitchFamily="-64" charset="2"/>
              <a:buChar char="Ø"/>
            </a:pPr>
            <a:r>
              <a:rPr lang="en-US" sz="1800" b="0" dirty="0" smtClean="0">
                <a:latin typeface="Arial Black" pitchFamily="-64" charset="0"/>
              </a:rPr>
              <a:t>Regional Response Officers</a:t>
            </a:r>
            <a:r>
              <a:rPr lang="en-US" sz="1800" b="0" dirty="0">
                <a:latin typeface="Arial Black" pitchFamily="-64" charset="0"/>
              </a:rPr>
              <a:t/>
            </a:r>
            <a:br>
              <a:rPr lang="en-US" sz="1800" b="0" dirty="0">
                <a:latin typeface="Arial Black" pitchFamily="-64" charset="0"/>
              </a:rPr>
            </a:br>
            <a:endParaRPr lang="en-US" sz="1600" b="0" dirty="0">
              <a:latin typeface="Times New Roman" pitchFamily="-64" charset="0"/>
            </a:endParaRPr>
          </a:p>
        </p:txBody>
      </p:sp>
      <p:pic>
        <p:nvPicPr>
          <p:cNvPr id="664580" name="Picture 4" descr="http://www.incidentnews.gov/attachments/7861/521681/DSC01374.JPG"/>
          <p:cNvPicPr>
            <a:picLocks noChangeAspect="1" noChangeArrowheads="1"/>
          </p:cNvPicPr>
          <p:nvPr/>
        </p:nvPicPr>
        <p:blipFill>
          <a:blip r:embed="rId3" cstate="print"/>
          <a:srcRect/>
          <a:stretch>
            <a:fillRect/>
          </a:stretch>
        </p:blipFill>
        <p:spPr bwMode="auto">
          <a:xfrm>
            <a:off x="4343400" y="2971800"/>
            <a:ext cx="4572000" cy="3430236"/>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Real-life Example</a:t>
            </a:r>
            <a:endParaRPr lang="en-US" dirty="0"/>
          </a:p>
        </p:txBody>
      </p:sp>
      <p:sp>
        <p:nvSpPr>
          <p:cNvPr id="3" name="Content Placeholder 2"/>
          <p:cNvSpPr>
            <a:spLocks noGrp="1"/>
          </p:cNvSpPr>
          <p:nvPr>
            <p:ph idx="1"/>
          </p:nvPr>
        </p:nvSpPr>
        <p:spPr/>
        <p:txBody>
          <a:bodyPr/>
          <a:lstStyle/>
          <a:p>
            <a:r>
              <a:rPr lang="en-US" dirty="0" smtClean="0"/>
              <a:t>After the passing of Hurricane Ivan in September 2004, several oil slicks were reported in the Pass A </a:t>
            </a:r>
            <a:r>
              <a:rPr lang="en-US" dirty="0" err="1" smtClean="0"/>
              <a:t>Loutre</a:t>
            </a:r>
            <a:r>
              <a:rPr lang="en-US" dirty="0" smtClean="0"/>
              <a:t>, LA area.  Without going into the “who spilled what” and pointing fingers, a pipeline leak remained unsecured on the 26</a:t>
            </a:r>
            <a:r>
              <a:rPr lang="en-US" baseline="30000" dirty="0" smtClean="0"/>
              <a:t>th</a:t>
            </a:r>
            <a:r>
              <a:rPr lang="en-US" dirty="0" smtClean="0"/>
              <a:t> of September, 2004.  The amount of oil was not identified as many pipelines were leaking in the same area.</a:t>
            </a:r>
          </a:p>
          <a:p>
            <a:r>
              <a:rPr lang="en-US" dirty="0" smtClean="0"/>
              <a:t>Careful observations helped produce accurate trajectories which  directed skimming and dispersant operations.</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09954" name="Rectangle 2"/>
          <p:cNvSpPr>
            <a:spLocks noGrp="1" noChangeArrowheads="1"/>
          </p:cNvSpPr>
          <p:nvPr>
            <p:ph type="title" idx="4294967295"/>
          </p:nvPr>
        </p:nvSpPr>
        <p:spPr>
          <a:xfrm>
            <a:off x="0" y="228600"/>
            <a:ext cx="7772400" cy="1143000"/>
          </a:xfrm>
        </p:spPr>
        <p:txBody>
          <a:bodyPr/>
          <a:lstStyle/>
          <a:p>
            <a:endParaRPr lang="en-US" sz="2400">
              <a:latin typeface="Times New Roman" pitchFamily="-64" charset="0"/>
            </a:endParaRPr>
          </a:p>
        </p:txBody>
      </p:sp>
      <p:pic>
        <p:nvPicPr>
          <p:cNvPr id="509955" name="Picture 3"/>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fld id="{6AF4040C-0AB4-4D18-BF13-40C1482996BB}" type="slidenum">
              <a:rPr lang="en-US"/>
              <a:pPr/>
              <a:t>32</a:t>
            </a:fld>
            <a:endParaRPr lang="en-US"/>
          </a:p>
        </p:txBody>
      </p:sp>
      <p:pic>
        <p:nvPicPr>
          <p:cNvPr id="506882" name="Picture 2"/>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8690" name="Rectangle 2"/>
          <p:cNvSpPr>
            <a:spLocks noGrp="1" noChangeArrowheads="1"/>
          </p:cNvSpPr>
          <p:nvPr>
            <p:ph type="title" idx="4294967295"/>
          </p:nvPr>
        </p:nvSpPr>
        <p:spPr>
          <a:xfrm>
            <a:off x="0" y="228600"/>
            <a:ext cx="7772400" cy="1143000"/>
          </a:xfrm>
        </p:spPr>
        <p:txBody>
          <a:bodyPr/>
          <a:lstStyle/>
          <a:p>
            <a:endParaRPr kumimoji="1" lang="en-US" sz="2400"/>
          </a:p>
        </p:txBody>
      </p:sp>
      <p:pic>
        <p:nvPicPr>
          <p:cNvPr id="498691" name="Picture 3"/>
          <p:cNvPicPr>
            <a:picLocks noGrp="1" noChangeAspect="1" noChangeArrowheads="1"/>
          </p:cNvPicPr>
          <p:nvPr>
            <p:ph/>
          </p:nvPr>
        </p:nvPicPr>
        <p:blipFill>
          <a:blip r:embed="rId3" cstate="print"/>
          <a:srcRect/>
          <a:stretch>
            <a:fillRect/>
          </a:stretch>
        </p:blipFill>
        <p:spPr>
          <a:xfrm>
            <a:off x="0" y="0"/>
            <a:ext cx="9144000" cy="6802438"/>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idx="4294967295"/>
          </p:nvPr>
        </p:nvSpPr>
        <p:spPr>
          <a:xfrm>
            <a:off x="0" y="228600"/>
            <a:ext cx="7772400" cy="1143000"/>
          </a:xfrm>
        </p:spPr>
        <p:txBody>
          <a:bodyPr/>
          <a:lstStyle/>
          <a:p>
            <a:endParaRPr lang="en-US" sz="2400">
              <a:latin typeface="Times New Roman" pitchFamily="-64" charset="0"/>
            </a:endParaRPr>
          </a:p>
        </p:txBody>
      </p:sp>
      <p:pic>
        <p:nvPicPr>
          <p:cNvPr id="510979" name="Picture 3"/>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sz="quarter"/>
          </p:nvPr>
        </p:nvSpPr>
        <p:spPr/>
        <p:txBody>
          <a:bodyPr/>
          <a:lstStyle/>
          <a:p>
            <a:endParaRPr kumimoji="1" lang="en-US" sz="2400"/>
          </a:p>
        </p:txBody>
      </p:sp>
      <p:pic>
        <p:nvPicPr>
          <p:cNvPr id="499715" name="Picture 3"/>
          <p:cNvPicPr>
            <a:picLocks noGrp="1" noChangeAspect="1" noChangeArrowheads="1"/>
          </p:cNvPicPr>
          <p:nvPr>
            <p:ph sz="quarter" idx="1"/>
          </p:nvPr>
        </p:nvPicPr>
        <p:blipFill>
          <a:blip r:embed="rId3" cstate="print"/>
          <a:srcRect/>
          <a:stretch>
            <a:fillRect/>
          </a:stretch>
        </p:blipFill>
        <p:spPr>
          <a:xfrm>
            <a:off x="0" y="0"/>
            <a:ext cx="4621213" cy="6858000"/>
          </a:xfrm>
        </p:spPr>
      </p:pic>
      <p:pic>
        <p:nvPicPr>
          <p:cNvPr id="499716" name="Picture 4"/>
          <p:cNvPicPr>
            <a:picLocks noGrp="1" noChangeAspect="1" noChangeArrowheads="1"/>
          </p:cNvPicPr>
          <p:nvPr>
            <p:ph sz="quarter" idx="2"/>
          </p:nvPr>
        </p:nvPicPr>
        <p:blipFill>
          <a:blip r:embed="rId4" cstate="print"/>
          <a:srcRect/>
          <a:stretch>
            <a:fillRect/>
          </a:stretch>
        </p:blipFill>
        <p:spPr>
          <a:xfrm>
            <a:off x="4465638" y="304800"/>
            <a:ext cx="4678362" cy="65532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title" idx="4294967295"/>
          </p:nvPr>
        </p:nvSpPr>
        <p:spPr>
          <a:xfrm>
            <a:off x="0" y="228600"/>
            <a:ext cx="7772400" cy="1143000"/>
          </a:xfrm>
          <a:noFill/>
          <a:ln/>
        </p:spPr>
        <p:txBody>
          <a:bodyPr lIns="90487" tIns="44450" rIns="90487" bIns="44450"/>
          <a:lstStyle/>
          <a:p>
            <a:r>
              <a:rPr lang="en-US" sz="900">
                <a:effectLst>
                  <a:outerShdw blurRad="38100" dist="38100" dir="2700000" algn="tl">
                    <a:srgbClr val="FFFFFF"/>
                  </a:outerShdw>
                </a:effectLst>
                <a:latin typeface="Times New Roman" pitchFamily="-64" charset="0"/>
              </a:rPr>
              <a:t>Charlie Henry</a:t>
            </a:r>
            <a:r>
              <a:rPr lang="en-US" sz="3200">
                <a:effectLst>
                  <a:outerShdw blurRad="38100" dist="38100" dir="2700000" algn="tl">
                    <a:srgbClr val="FFFFFF"/>
                  </a:outerShdw>
                </a:effectLst>
                <a:latin typeface="Times New Roman" pitchFamily="-64" charset="0"/>
              </a:rPr>
              <a:t/>
            </a:r>
            <a:br>
              <a:rPr lang="en-US" sz="3200">
                <a:effectLst>
                  <a:outerShdw blurRad="38100" dist="38100" dir="2700000" algn="tl">
                    <a:srgbClr val="FFFFFF"/>
                  </a:outerShdw>
                </a:effectLst>
                <a:latin typeface="Times New Roman" pitchFamily="-64" charset="0"/>
              </a:rPr>
            </a:br>
            <a:endParaRPr lang="en-US" sz="3200">
              <a:effectLst>
                <a:outerShdw blurRad="38100" dist="38100" dir="2700000" algn="tl">
                  <a:srgbClr val="FFFFFF"/>
                </a:outerShdw>
              </a:effectLst>
              <a:latin typeface="Times New Roman" pitchFamily="-64" charset="0"/>
            </a:endParaRPr>
          </a:p>
        </p:txBody>
      </p:sp>
      <p:pic>
        <p:nvPicPr>
          <p:cNvPr id="575491" name="Picture 3"/>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B3CF9D4-BF8D-4B27-8ABA-75BE1089A493}" type="slidenum">
              <a:rPr lang="en-US"/>
              <a:pPr/>
              <a:t>37</a:t>
            </a:fld>
            <a:endParaRPr lang="en-US"/>
          </a:p>
        </p:txBody>
      </p:sp>
      <p:sp>
        <p:nvSpPr>
          <p:cNvPr id="590850" name="Rectangle 2"/>
          <p:cNvSpPr>
            <a:spLocks noGrp="1" noChangeArrowheads="1"/>
          </p:cNvSpPr>
          <p:nvPr>
            <p:ph type="title"/>
          </p:nvPr>
        </p:nvSpPr>
        <p:spPr/>
        <p:txBody>
          <a:bodyPr/>
          <a:lstStyle/>
          <a:p>
            <a:r>
              <a:rPr lang="en-US"/>
              <a:t>Preliminary Assessment &amp; Actions</a:t>
            </a:r>
            <a:br>
              <a:rPr lang="en-US"/>
            </a:br>
            <a:r>
              <a:rPr lang="en-US" sz="2000" b="0"/>
              <a:t>2.1 Plot an oil spill trajectory based on a recent pollution response.</a:t>
            </a:r>
            <a:endParaRPr lang="en-US" b="0"/>
          </a:p>
        </p:txBody>
      </p:sp>
      <p:pic>
        <p:nvPicPr>
          <p:cNvPr id="590851" name="Picture 3"/>
          <p:cNvPicPr>
            <a:picLocks noChangeAspect="1" noChangeArrowheads="1"/>
          </p:cNvPicPr>
          <p:nvPr/>
        </p:nvPicPr>
        <p:blipFill>
          <a:blip r:embed="rId3" cstate="print"/>
          <a:srcRect/>
          <a:stretch>
            <a:fillRect/>
          </a:stretch>
        </p:blipFill>
        <p:spPr bwMode="auto">
          <a:xfrm>
            <a:off x="8382000" y="6215063"/>
            <a:ext cx="609600" cy="514350"/>
          </a:xfrm>
          <a:prstGeom prst="rect">
            <a:avLst/>
          </a:prstGeom>
          <a:noFill/>
          <a:ln w="12700" cap="rnd" algn="ctr">
            <a:noFill/>
            <a:miter lim="800000"/>
            <a:headEnd/>
            <a:tailEnd/>
          </a:ln>
          <a:effectLst/>
        </p:spPr>
      </p:pic>
      <p:sp>
        <p:nvSpPr>
          <p:cNvPr id="590852" name="Rectangle 4"/>
          <p:cNvSpPr>
            <a:spLocks noGrp="1" noChangeArrowheads="1"/>
          </p:cNvSpPr>
          <p:nvPr>
            <p:ph type="body" idx="1"/>
          </p:nvPr>
        </p:nvSpPr>
        <p:spPr>
          <a:xfrm>
            <a:off x="304800" y="1219200"/>
            <a:ext cx="8396288" cy="4953000"/>
          </a:xfrm>
        </p:spPr>
        <p:txBody>
          <a:bodyPr/>
          <a:lstStyle/>
          <a:p>
            <a:pPr lvl="1"/>
            <a:endParaRPr lang="en-US" sz="1600" b="1"/>
          </a:p>
          <a:p>
            <a:pPr lvl="1"/>
            <a:endParaRPr lang="en-US" sz="1600" b="1"/>
          </a:p>
          <a:p>
            <a:pPr lvl="1"/>
            <a:endParaRPr lang="en-US" sz="1600" b="1"/>
          </a:p>
          <a:p>
            <a:pPr lvl="1"/>
            <a:endParaRPr lang="en-US" sz="3200" b="1"/>
          </a:p>
          <a:p>
            <a:pPr lvl="1" algn="ctr">
              <a:buFont typeface="Times New Roman" pitchFamily="-64" charset="0"/>
              <a:buNone/>
            </a:pPr>
            <a:r>
              <a:rPr lang="en-US" sz="3200" b="1"/>
              <a:t>“Good field intel and observations set up the trajectory analysis, but what moves the oil onshore?”</a:t>
            </a:r>
            <a:endParaRPr lang="en-US" sz="1600" b="1"/>
          </a:p>
        </p:txBody>
      </p:sp>
      <p:sp>
        <p:nvSpPr>
          <p:cNvPr id="590853" name="Text Box 5"/>
          <p:cNvSpPr txBox="1">
            <a:spLocks noChangeArrowheads="1"/>
          </p:cNvSpPr>
          <p:nvPr/>
        </p:nvSpPr>
        <p:spPr bwMode="auto">
          <a:xfrm>
            <a:off x="2057400" y="6324600"/>
            <a:ext cx="6324600" cy="366713"/>
          </a:xfrm>
          <a:prstGeom prst="rect">
            <a:avLst/>
          </a:prstGeom>
          <a:noFill/>
          <a:ln w="12700" cap="rnd" algn="ctr">
            <a:noFill/>
            <a:miter lim="800000"/>
            <a:headEnd/>
            <a:tailEnd/>
          </a:ln>
          <a:effectLst/>
        </p:spPr>
        <p:txBody>
          <a:bodyPr>
            <a:spAutoFit/>
          </a:bodyPr>
          <a:lstStyle/>
          <a:p>
            <a:r>
              <a:rPr lang="en-US" b="1"/>
              <a:t>Federal On-Scene Coordinator Representative Training</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DEDBA22-9093-4111-B26E-2AE1C4E3BB15}" type="slidenum">
              <a:rPr lang="en-US"/>
              <a:pPr/>
              <a:t>38</a:t>
            </a:fld>
            <a:endParaRPr lang="en-US"/>
          </a:p>
        </p:txBody>
      </p:sp>
      <p:sp>
        <p:nvSpPr>
          <p:cNvPr id="562178" name="Rectangle 2"/>
          <p:cNvSpPr>
            <a:spLocks noGrp="1" noChangeArrowheads="1"/>
          </p:cNvSpPr>
          <p:nvPr>
            <p:ph type="title"/>
          </p:nvPr>
        </p:nvSpPr>
        <p:spPr>
          <a:xfrm>
            <a:off x="838200" y="304800"/>
            <a:ext cx="8001000" cy="1143000"/>
          </a:xfrm>
        </p:spPr>
        <p:txBody>
          <a:bodyPr/>
          <a:lstStyle/>
          <a:p>
            <a:pPr algn="l"/>
            <a:r>
              <a:rPr lang="en-US"/>
              <a:t/>
            </a:r>
            <a:br>
              <a:rPr lang="en-US"/>
            </a:br>
            <a:r>
              <a:rPr lang="en-US" sz="2800"/>
              <a:t>2D On-Water, Surface Transport Drivers:</a:t>
            </a:r>
            <a:r>
              <a:rPr lang="en-US"/>
              <a:t> </a:t>
            </a:r>
          </a:p>
        </p:txBody>
      </p:sp>
      <p:sp>
        <p:nvSpPr>
          <p:cNvPr id="562179" name="Rectangle 3"/>
          <p:cNvSpPr>
            <a:spLocks noGrp="1" noChangeArrowheads="1"/>
          </p:cNvSpPr>
          <p:nvPr>
            <p:ph type="body" idx="1"/>
          </p:nvPr>
        </p:nvSpPr>
        <p:spPr>
          <a:xfrm>
            <a:off x="492125" y="1828800"/>
            <a:ext cx="8499475" cy="4114800"/>
          </a:xfrm>
        </p:spPr>
        <p:txBody>
          <a:bodyPr/>
          <a:lstStyle/>
          <a:p>
            <a:pPr>
              <a:lnSpc>
                <a:spcPct val="90000"/>
              </a:lnSpc>
            </a:pPr>
            <a:r>
              <a:rPr lang="en-US" sz="2000" dirty="0"/>
              <a:t>Winds  (Weather Information from NOAA Marine Forecaster)</a:t>
            </a:r>
          </a:p>
          <a:p>
            <a:pPr>
              <a:lnSpc>
                <a:spcPct val="90000"/>
              </a:lnSpc>
            </a:pPr>
            <a:r>
              <a:rPr lang="en-US" sz="2000" dirty="0"/>
              <a:t>Ocean Currents (TABS, Earth Observing Systems, Observations)</a:t>
            </a:r>
          </a:p>
          <a:p>
            <a:pPr>
              <a:lnSpc>
                <a:spcPct val="90000"/>
              </a:lnSpc>
            </a:pPr>
            <a:r>
              <a:rPr lang="en-US" sz="2000" dirty="0"/>
              <a:t>Tidal </a:t>
            </a:r>
            <a:r>
              <a:rPr lang="en-US" sz="2000" u="sng" dirty="0"/>
              <a:t>Currents</a:t>
            </a:r>
            <a:r>
              <a:rPr lang="en-US" sz="2000" dirty="0"/>
              <a:t> (NOAA Tide Predictions, </a:t>
            </a:r>
            <a:r>
              <a:rPr lang="en-US" sz="2000" u="sng" dirty="0"/>
              <a:t>Real-Time Monitoring</a:t>
            </a:r>
            <a:r>
              <a:rPr lang="en-US" sz="2000" dirty="0"/>
              <a:t>)</a:t>
            </a:r>
          </a:p>
          <a:p>
            <a:pPr>
              <a:lnSpc>
                <a:spcPct val="90000"/>
              </a:lnSpc>
            </a:pPr>
            <a:endParaRPr lang="en-US" sz="2000" dirty="0"/>
          </a:p>
          <a:p>
            <a:pPr>
              <a:lnSpc>
                <a:spcPct val="90000"/>
              </a:lnSpc>
              <a:buClr>
                <a:schemeClr val="accent2"/>
              </a:buClr>
              <a:buFont typeface="Monotype Sorts" pitchFamily="-64" charset="2"/>
              <a:buChar char="l"/>
            </a:pPr>
            <a:r>
              <a:rPr lang="en-US" sz="2000" dirty="0"/>
              <a:t>Oil generally moves at 2.5 to 3.5% (3%) of the wind speed and at 100% of the current speed.</a:t>
            </a:r>
          </a:p>
          <a:p>
            <a:pPr>
              <a:lnSpc>
                <a:spcPct val="90000"/>
              </a:lnSpc>
              <a:buClr>
                <a:schemeClr val="accent2"/>
              </a:buClr>
              <a:buFont typeface="Monotype Sorts" pitchFamily="-64" charset="2"/>
              <a:buChar char="l"/>
            </a:pPr>
            <a:endParaRPr lang="en-US" sz="2000" dirty="0"/>
          </a:p>
          <a:p>
            <a:pPr>
              <a:lnSpc>
                <a:spcPct val="90000"/>
              </a:lnSpc>
              <a:buClr>
                <a:schemeClr val="accent2"/>
              </a:buClr>
              <a:buFont typeface="Monotype Sorts" pitchFamily="-64" charset="2"/>
              <a:buChar char="l"/>
            </a:pPr>
            <a:r>
              <a:rPr lang="en-US" sz="2000" dirty="0"/>
              <a:t>To put oil onshore, you generally need an on-shore wind and slack or </a:t>
            </a:r>
            <a:r>
              <a:rPr lang="en-US" sz="2000" dirty="0" smtClean="0"/>
              <a:t>flood tides</a:t>
            </a:r>
            <a:r>
              <a:rPr lang="en-US" sz="2000" dirty="0"/>
              <a:t>.</a:t>
            </a:r>
          </a:p>
          <a:p>
            <a:pPr>
              <a:lnSpc>
                <a:spcPct val="90000"/>
              </a:lnSpc>
              <a:buClr>
                <a:schemeClr val="accent2"/>
              </a:buClr>
              <a:buFont typeface="Monotype Sorts" pitchFamily="-64" charset="2"/>
              <a:buChar char="l"/>
            </a:pPr>
            <a:endParaRPr lang="en-US" sz="2000" dirty="0"/>
          </a:p>
          <a:p>
            <a:pPr>
              <a:lnSpc>
                <a:spcPct val="90000"/>
              </a:lnSpc>
              <a:buClr>
                <a:schemeClr val="accent2"/>
              </a:buClr>
              <a:buFont typeface="Monotype Sorts" pitchFamily="-64" charset="2"/>
              <a:buChar char="l"/>
            </a:pPr>
            <a:r>
              <a:rPr lang="en-US" sz="2000" dirty="0"/>
              <a:t>Remember:  “Winds are the direction from…  currents are the direction of movement.”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63202" name="Rectangle 2"/>
          <p:cNvSpPr>
            <a:spLocks noGrp="1" noChangeArrowheads="1"/>
          </p:cNvSpPr>
          <p:nvPr>
            <p:ph type="title" idx="4294967295"/>
          </p:nvPr>
        </p:nvSpPr>
        <p:spPr>
          <a:xfrm>
            <a:off x="0" y="228600"/>
            <a:ext cx="7772400" cy="1143000"/>
          </a:xfrm>
          <a:noFill/>
          <a:ln/>
        </p:spPr>
        <p:txBody>
          <a:bodyPr lIns="90487" tIns="44450" rIns="90487" bIns="44450"/>
          <a:lstStyle/>
          <a:p>
            <a:r>
              <a:rPr lang="en-US" sz="900" dirty="0">
                <a:effectLst>
                  <a:outerShdw blurRad="38100" dist="38100" dir="2700000" algn="tl">
                    <a:srgbClr val="FFFFFF"/>
                  </a:outerShdw>
                </a:effectLst>
                <a:latin typeface="Times New Roman" pitchFamily="-64" charset="0"/>
              </a:rPr>
              <a:t>Charlie Henry</a:t>
            </a:r>
            <a:r>
              <a:rPr lang="en-US" sz="3200" dirty="0">
                <a:effectLst>
                  <a:outerShdw blurRad="38100" dist="38100" dir="2700000" algn="tl">
                    <a:srgbClr val="FFFFFF"/>
                  </a:outerShdw>
                </a:effectLst>
                <a:latin typeface="Times New Roman" pitchFamily="-64" charset="0"/>
              </a:rPr>
              <a:t/>
            </a:r>
            <a:br>
              <a:rPr lang="en-US" sz="3200" dirty="0">
                <a:effectLst>
                  <a:outerShdw blurRad="38100" dist="38100" dir="2700000" algn="tl">
                    <a:srgbClr val="FFFFFF"/>
                  </a:outerShdw>
                </a:effectLst>
                <a:latin typeface="Times New Roman" pitchFamily="-64" charset="0"/>
              </a:rPr>
            </a:br>
            <a:endParaRPr lang="en-US" sz="3200" dirty="0">
              <a:effectLst>
                <a:outerShdw blurRad="38100" dist="38100" dir="2700000" algn="tl">
                  <a:srgbClr val="FFFFFF"/>
                </a:outerShdw>
              </a:effectLst>
              <a:latin typeface="Times New Roman" pitchFamily="-64" charset="0"/>
            </a:endParaRPr>
          </a:p>
        </p:txBody>
      </p:sp>
      <p:pic>
        <p:nvPicPr>
          <p:cNvPr id="563203" name="Picture 3"/>
          <p:cNvPicPr>
            <a:picLocks noGrp="1" noChangeAspect="1" noChangeArrowheads="1"/>
          </p:cNvPicPr>
          <p:nvPr>
            <p:ph/>
          </p:nvPr>
        </p:nvPicPr>
        <p:blipFill>
          <a:blip r:embed="rId3" cstate="print"/>
          <a:srcRect/>
          <a:stretch>
            <a:fillRect/>
          </a:stretch>
        </p:blipFill>
        <p:spPr>
          <a:xfrm>
            <a:off x="609600" y="152400"/>
            <a:ext cx="7772400" cy="5867400"/>
          </a:xfrm>
        </p:spPr>
      </p:pic>
      <p:sp>
        <p:nvSpPr>
          <p:cNvPr id="4" name="TextBox 3"/>
          <p:cNvSpPr txBox="1"/>
          <p:nvPr/>
        </p:nvSpPr>
        <p:spPr>
          <a:xfrm>
            <a:off x="685800" y="6172200"/>
            <a:ext cx="7772400" cy="523220"/>
          </a:xfrm>
          <a:prstGeom prst="rect">
            <a:avLst/>
          </a:prstGeom>
          <a:noFill/>
        </p:spPr>
        <p:txBody>
          <a:bodyPr wrap="square" rtlCol="0">
            <a:spAutoFit/>
          </a:bodyPr>
          <a:lstStyle/>
          <a:p>
            <a:r>
              <a:rPr lang="en-US" sz="2800" dirty="0" smtClean="0">
                <a:solidFill>
                  <a:schemeClr val="tx2"/>
                </a:solidFill>
              </a:rPr>
              <a:t>http://tabs-os.gerg.tamu.edu/Tglo/</a:t>
            </a:r>
            <a:endParaRPr lang="en-US" sz="2800" dirty="0">
              <a:solidFill>
                <a:schemeClr val="tx2"/>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0BFF4BB-3FE5-4046-AB38-D3956B138618}" type="slidenum">
              <a:rPr lang="en-US"/>
              <a:pPr/>
              <a:t>4</a:t>
            </a:fld>
            <a:endParaRPr lang="en-US"/>
          </a:p>
        </p:txBody>
      </p:sp>
      <p:sp>
        <p:nvSpPr>
          <p:cNvPr id="644098" name="Rectangle 2"/>
          <p:cNvSpPr>
            <a:spLocks noGrp="1" noChangeArrowheads="1"/>
          </p:cNvSpPr>
          <p:nvPr>
            <p:ph type="title"/>
          </p:nvPr>
        </p:nvSpPr>
        <p:spPr/>
        <p:txBody>
          <a:bodyPr/>
          <a:lstStyle/>
          <a:p>
            <a:pPr algn="l"/>
            <a:r>
              <a:rPr lang="en-US" sz="2800">
                <a:latin typeface="Times New Roman" pitchFamily="-64" charset="0"/>
              </a:rPr>
              <a:t>Scientific Support Coordinator (SSC):</a:t>
            </a:r>
            <a:endParaRPr lang="en-US">
              <a:latin typeface="Times New Roman" pitchFamily="-64" charset="0"/>
            </a:endParaRPr>
          </a:p>
        </p:txBody>
      </p:sp>
      <p:sp>
        <p:nvSpPr>
          <p:cNvPr id="644099" name="Rectangle 3"/>
          <p:cNvSpPr>
            <a:spLocks noGrp="1" noChangeArrowheads="1"/>
          </p:cNvSpPr>
          <p:nvPr>
            <p:ph type="body" idx="1"/>
          </p:nvPr>
        </p:nvSpPr>
        <p:spPr>
          <a:xfrm>
            <a:off x="685800" y="1752600"/>
            <a:ext cx="7772400" cy="4648200"/>
          </a:xfrm>
        </p:spPr>
        <p:txBody>
          <a:bodyPr/>
          <a:lstStyle/>
          <a:p>
            <a:pPr>
              <a:lnSpc>
                <a:spcPct val="90000"/>
              </a:lnSpc>
              <a:buFont typeface="Times" pitchFamily="-64" charset="0"/>
              <a:buChar char="•"/>
            </a:pPr>
            <a:r>
              <a:rPr lang="en-US" sz="2000">
                <a:latin typeface="Times New Roman" pitchFamily="-64" charset="0"/>
              </a:rPr>
              <a:t>SSCs provide the Federal On Scene Coordinator (FOSC) with scientific advice with regard to the best course of action during a spill response.</a:t>
            </a:r>
          </a:p>
          <a:p>
            <a:pPr lvl="1">
              <a:lnSpc>
                <a:spcPct val="90000"/>
              </a:lnSpc>
            </a:pPr>
            <a:r>
              <a:rPr lang="en-US">
                <a:latin typeface="Times New Roman" pitchFamily="-64" charset="0"/>
              </a:rPr>
              <a:t>FOSC is most often the USCG COTP or an EPA OSC</a:t>
            </a:r>
          </a:p>
          <a:p>
            <a:pPr lvl="1">
              <a:lnSpc>
                <a:spcPct val="90000"/>
              </a:lnSpc>
            </a:pPr>
            <a:r>
              <a:rPr lang="en-US">
                <a:latin typeface="Times New Roman" pitchFamily="-64" charset="0"/>
              </a:rPr>
              <a:t>SSC’s do not restrict support to only the USCG and EPA</a:t>
            </a:r>
          </a:p>
          <a:p>
            <a:pPr>
              <a:lnSpc>
                <a:spcPct val="90000"/>
              </a:lnSpc>
            </a:pPr>
            <a:endParaRPr lang="en-US" sz="2000">
              <a:latin typeface="Times New Roman" pitchFamily="-64" charset="0"/>
            </a:endParaRPr>
          </a:p>
          <a:p>
            <a:pPr>
              <a:lnSpc>
                <a:spcPct val="90000"/>
              </a:lnSpc>
              <a:buFont typeface="Times" pitchFamily="-64" charset="0"/>
              <a:buChar char="•"/>
            </a:pPr>
            <a:r>
              <a:rPr lang="en-US" sz="2000">
                <a:latin typeface="Times New Roman" pitchFamily="-64" charset="0"/>
              </a:rPr>
              <a:t>The SSCs are essentially scientific-technical </a:t>
            </a:r>
            <a:r>
              <a:rPr lang="en-US" sz="2000" u="sng">
                <a:latin typeface="Times New Roman" pitchFamily="-64" charset="0"/>
              </a:rPr>
              <a:t>consultants</a:t>
            </a:r>
            <a:r>
              <a:rPr lang="en-US" sz="2000">
                <a:latin typeface="Times New Roman" pitchFamily="-64" charset="0"/>
              </a:rPr>
              <a:t> to the FOSC for oil and hazardous material incidents.  SSCs may be requested to respond to any emergency (</a:t>
            </a:r>
            <a:r>
              <a:rPr lang="en-US" sz="2000" u="sng">
                <a:latin typeface="Times New Roman" pitchFamily="-64" charset="0"/>
              </a:rPr>
              <a:t>all hazards</a:t>
            </a:r>
            <a:r>
              <a:rPr lang="en-US" sz="2000">
                <a:latin typeface="Times New Roman" pitchFamily="-64" charset="0"/>
              </a:rPr>
              <a:t>).</a:t>
            </a:r>
          </a:p>
          <a:p>
            <a:pPr>
              <a:lnSpc>
                <a:spcPct val="90000"/>
              </a:lnSpc>
            </a:pPr>
            <a:endParaRPr lang="en-US" sz="2000">
              <a:latin typeface="Times New Roman" pitchFamily="-64" charset="0"/>
            </a:endParaRPr>
          </a:p>
          <a:p>
            <a:pPr>
              <a:lnSpc>
                <a:spcPct val="90000"/>
              </a:lnSpc>
              <a:buFont typeface="Times" pitchFamily="-64" charset="0"/>
              <a:buChar char="•"/>
            </a:pPr>
            <a:r>
              <a:rPr lang="en-US" sz="2000">
                <a:latin typeface="Times New Roman" pitchFamily="-64" charset="0"/>
              </a:rPr>
              <a:t>One of the identified Special Forces (just like the USCG Strike teams…)</a:t>
            </a:r>
          </a:p>
          <a:p>
            <a:pPr>
              <a:lnSpc>
                <a:spcPct val="90000"/>
              </a:lnSpc>
            </a:pPr>
            <a:endParaRPr lang="en-US" sz="2000">
              <a:latin typeface="Times New Roman" pitchFamily="-6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9EFFD0-9D76-4478-8BA6-9E6BD75A279C}" type="slidenum">
              <a:rPr lang="en-US"/>
              <a:pPr/>
              <a:t>40</a:t>
            </a:fld>
            <a:endParaRPr lang="en-US"/>
          </a:p>
        </p:txBody>
      </p:sp>
      <p:sp>
        <p:nvSpPr>
          <p:cNvPr id="457730" name="Rectangle 2"/>
          <p:cNvSpPr>
            <a:spLocks noGrp="1" noChangeArrowheads="1"/>
          </p:cNvSpPr>
          <p:nvPr>
            <p:ph type="title"/>
          </p:nvPr>
        </p:nvSpPr>
        <p:spPr/>
        <p:txBody>
          <a:bodyPr/>
          <a:lstStyle/>
          <a:p>
            <a:r>
              <a:rPr lang="en-US"/>
              <a:t>Preliminary Assessment &amp; Actions</a:t>
            </a:r>
            <a:br>
              <a:rPr lang="en-US"/>
            </a:br>
            <a:r>
              <a:rPr lang="en-US" sz="2000" b="0"/>
              <a:t>2.3 Create an air plume model for a Hazardous Substance in your AOR.</a:t>
            </a:r>
            <a:endParaRPr lang="en-US" b="0"/>
          </a:p>
        </p:txBody>
      </p:sp>
      <p:pic>
        <p:nvPicPr>
          <p:cNvPr id="457731" name="Picture 3"/>
          <p:cNvPicPr>
            <a:picLocks noChangeAspect="1" noChangeArrowheads="1"/>
          </p:cNvPicPr>
          <p:nvPr/>
        </p:nvPicPr>
        <p:blipFill>
          <a:blip r:embed="rId3" cstate="print"/>
          <a:srcRect/>
          <a:stretch>
            <a:fillRect/>
          </a:stretch>
        </p:blipFill>
        <p:spPr bwMode="auto">
          <a:xfrm>
            <a:off x="8382000" y="6215063"/>
            <a:ext cx="609600" cy="514350"/>
          </a:xfrm>
          <a:prstGeom prst="rect">
            <a:avLst/>
          </a:prstGeom>
          <a:noFill/>
          <a:ln w="12700" cap="rnd" algn="ctr">
            <a:noFill/>
            <a:miter lim="800000"/>
            <a:headEnd/>
            <a:tailEnd/>
          </a:ln>
          <a:effectLst/>
        </p:spPr>
      </p:pic>
      <p:sp>
        <p:nvSpPr>
          <p:cNvPr id="457732" name="Rectangle 4"/>
          <p:cNvSpPr>
            <a:spLocks noGrp="1" noChangeArrowheads="1"/>
          </p:cNvSpPr>
          <p:nvPr>
            <p:ph type="body" idx="1"/>
          </p:nvPr>
        </p:nvSpPr>
        <p:spPr>
          <a:xfrm>
            <a:off x="304800" y="1143000"/>
            <a:ext cx="8396288" cy="4749800"/>
          </a:xfrm>
        </p:spPr>
        <p:txBody>
          <a:bodyPr/>
          <a:lstStyle/>
          <a:p>
            <a:pPr>
              <a:lnSpc>
                <a:spcPct val="90000"/>
              </a:lnSpc>
            </a:pPr>
            <a:r>
              <a:rPr lang="en-US" sz="2000" dirty="0"/>
              <a:t>What Information Drives a Good Plume Trajectory</a:t>
            </a:r>
            <a:r>
              <a:rPr lang="en-US" sz="2000" b="0" dirty="0"/>
              <a:t>?</a:t>
            </a:r>
          </a:p>
          <a:p>
            <a:pPr lvl="1">
              <a:lnSpc>
                <a:spcPct val="90000"/>
              </a:lnSpc>
            </a:pPr>
            <a:r>
              <a:rPr lang="en-US" sz="1800" b="1" dirty="0" smtClean="0"/>
              <a:t>Release </a:t>
            </a:r>
            <a:r>
              <a:rPr lang="en-US" sz="1800" b="1" dirty="0"/>
              <a:t>Source Information and Field Observations</a:t>
            </a:r>
          </a:p>
          <a:p>
            <a:pPr lvl="2">
              <a:lnSpc>
                <a:spcPct val="90000"/>
              </a:lnSpc>
            </a:pPr>
            <a:r>
              <a:rPr lang="en-US" sz="1600" b="1" dirty="0"/>
              <a:t>Point Source Location (Lat./Long.)</a:t>
            </a:r>
          </a:p>
          <a:p>
            <a:pPr lvl="2">
              <a:lnSpc>
                <a:spcPct val="90000"/>
              </a:lnSpc>
            </a:pPr>
            <a:r>
              <a:rPr lang="en-US" sz="1600" b="1" dirty="0"/>
              <a:t>Source Strength (Release Rate, Pool Area, Etc)</a:t>
            </a:r>
          </a:p>
          <a:p>
            <a:pPr lvl="2">
              <a:lnSpc>
                <a:spcPct val="90000"/>
              </a:lnSpc>
            </a:pPr>
            <a:r>
              <a:rPr lang="en-US" sz="1600" b="1" dirty="0"/>
              <a:t>Plume Observations and </a:t>
            </a:r>
            <a:r>
              <a:rPr lang="en-US" sz="1600" b="1" dirty="0" smtClean="0"/>
              <a:t>Heading(actual)</a:t>
            </a:r>
            <a:endParaRPr lang="en-US" sz="1600" b="1" dirty="0"/>
          </a:p>
          <a:p>
            <a:pPr lvl="2">
              <a:lnSpc>
                <a:spcPct val="90000"/>
              </a:lnSpc>
            </a:pPr>
            <a:r>
              <a:rPr lang="en-US" sz="1600" b="1" dirty="0"/>
              <a:t>“</a:t>
            </a:r>
            <a:r>
              <a:rPr lang="en-US" sz="1600" b="1" u="sng" dirty="0"/>
              <a:t>Is this an actual release or are we planning for possible release</a:t>
            </a:r>
            <a:r>
              <a:rPr lang="en-US" sz="1600" b="1" dirty="0"/>
              <a:t>?”</a:t>
            </a:r>
          </a:p>
          <a:p>
            <a:pPr lvl="2">
              <a:lnSpc>
                <a:spcPct val="90000"/>
              </a:lnSpc>
            </a:pPr>
            <a:r>
              <a:rPr lang="en-US" sz="1600" b="1" dirty="0"/>
              <a:t>On-Scene Weather Observations (Wind Direction, </a:t>
            </a:r>
            <a:r>
              <a:rPr lang="en-US" sz="1600" b="1" dirty="0" smtClean="0"/>
              <a:t>Cloud Ceiling</a:t>
            </a:r>
            <a:r>
              <a:rPr lang="en-US" sz="1600" b="1" dirty="0"/>
              <a:t>)</a:t>
            </a:r>
          </a:p>
          <a:p>
            <a:pPr lvl="2">
              <a:lnSpc>
                <a:spcPct val="90000"/>
              </a:lnSpc>
            </a:pPr>
            <a:r>
              <a:rPr lang="en-US" sz="1600" b="1" dirty="0"/>
              <a:t>Released on land, water, into the air…</a:t>
            </a:r>
          </a:p>
          <a:p>
            <a:pPr lvl="1">
              <a:lnSpc>
                <a:spcPct val="90000"/>
              </a:lnSpc>
            </a:pPr>
            <a:r>
              <a:rPr lang="en-US" sz="1800" b="1" dirty="0"/>
              <a:t>Pollution Type (Chemical Type and Characterization)</a:t>
            </a:r>
          </a:p>
          <a:p>
            <a:pPr lvl="2">
              <a:lnSpc>
                <a:spcPct val="90000"/>
              </a:lnSpc>
            </a:pPr>
            <a:r>
              <a:rPr lang="en-US" sz="1600" b="1" dirty="0"/>
              <a:t>Density (Heavy Gas or Vapor)</a:t>
            </a:r>
          </a:p>
          <a:p>
            <a:pPr lvl="2">
              <a:lnSpc>
                <a:spcPct val="90000"/>
              </a:lnSpc>
            </a:pPr>
            <a:r>
              <a:rPr lang="en-US" sz="1600" b="1" dirty="0"/>
              <a:t>Vapor Pressure</a:t>
            </a:r>
          </a:p>
          <a:p>
            <a:pPr lvl="2">
              <a:lnSpc>
                <a:spcPct val="90000"/>
              </a:lnSpc>
            </a:pPr>
            <a:r>
              <a:rPr lang="en-US" sz="1600" b="1" dirty="0"/>
              <a:t>Reactivity</a:t>
            </a:r>
          </a:p>
          <a:p>
            <a:pPr lvl="1">
              <a:lnSpc>
                <a:spcPct val="90000"/>
              </a:lnSpc>
            </a:pPr>
            <a:r>
              <a:rPr lang="en-US" sz="1800" b="1" dirty="0"/>
              <a:t>Understanding of Pollution Transport</a:t>
            </a:r>
          </a:p>
          <a:p>
            <a:pPr lvl="2">
              <a:lnSpc>
                <a:spcPct val="90000"/>
              </a:lnSpc>
            </a:pPr>
            <a:r>
              <a:rPr lang="en-US" sz="1600" b="1" dirty="0"/>
              <a:t>Wind (Dispersion)</a:t>
            </a:r>
          </a:p>
          <a:p>
            <a:pPr lvl="2">
              <a:lnSpc>
                <a:spcPct val="90000"/>
              </a:lnSpc>
            </a:pPr>
            <a:r>
              <a:rPr lang="en-US" sz="1600" b="1" dirty="0"/>
              <a:t>Humidity (Reactivity)</a:t>
            </a:r>
          </a:p>
          <a:p>
            <a:pPr lvl="2">
              <a:lnSpc>
                <a:spcPct val="90000"/>
              </a:lnSpc>
            </a:pPr>
            <a:r>
              <a:rPr lang="en-US" sz="1600" b="1" dirty="0"/>
              <a:t>Stability Factors</a:t>
            </a:r>
          </a:p>
          <a:p>
            <a:pPr lvl="2">
              <a:lnSpc>
                <a:spcPct val="90000"/>
              </a:lnSpc>
            </a:pPr>
            <a:r>
              <a:rPr lang="en-US" sz="1600" b="1" dirty="0"/>
              <a:t>Topography                             (ALOHA Doesn’t Include Topography) </a:t>
            </a:r>
          </a:p>
          <a:p>
            <a:pPr lvl="2">
              <a:lnSpc>
                <a:spcPct val="90000"/>
              </a:lnSpc>
            </a:pPr>
            <a:endParaRPr lang="en-US" sz="1600" b="1" dirty="0"/>
          </a:p>
        </p:txBody>
      </p:sp>
      <p:sp>
        <p:nvSpPr>
          <p:cNvPr id="457733" name="Text Box 5"/>
          <p:cNvSpPr txBox="1">
            <a:spLocks noChangeArrowheads="1"/>
          </p:cNvSpPr>
          <p:nvPr/>
        </p:nvSpPr>
        <p:spPr bwMode="auto">
          <a:xfrm>
            <a:off x="2057400" y="6324600"/>
            <a:ext cx="6324600" cy="366713"/>
          </a:xfrm>
          <a:prstGeom prst="rect">
            <a:avLst/>
          </a:prstGeom>
          <a:noFill/>
          <a:ln w="12700" cap="rnd" algn="ctr">
            <a:noFill/>
            <a:miter lim="800000"/>
            <a:headEnd/>
            <a:tailEnd/>
          </a:ln>
          <a:effectLst/>
        </p:spPr>
        <p:txBody>
          <a:bodyPr>
            <a:spAutoFit/>
          </a:bodyPr>
          <a:lstStyle/>
          <a:p>
            <a:r>
              <a:rPr lang="en-US" b="1"/>
              <a:t>Federal On-Scene Coordinator Representative Training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838200" y="381000"/>
            <a:ext cx="7620000" cy="838200"/>
          </a:xfrm>
        </p:spPr>
        <p:txBody>
          <a:bodyPr/>
          <a:lstStyle/>
          <a:p>
            <a:r>
              <a:rPr lang="en-US" sz="2400" dirty="0"/>
              <a:t>HAZMAT Chemical Products</a:t>
            </a:r>
          </a:p>
        </p:txBody>
      </p:sp>
      <p:sp>
        <p:nvSpPr>
          <p:cNvPr id="492547" name="Rectangle 3"/>
          <p:cNvSpPr>
            <a:spLocks noGrp="1" noChangeArrowheads="1"/>
          </p:cNvSpPr>
          <p:nvPr>
            <p:ph type="subTitle" idx="1"/>
          </p:nvPr>
        </p:nvSpPr>
        <p:spPr>
          <a:xfrm>
            <a:off x="1143000" y="1600200"/>
            <a:ext cx="1600200" cy="457200"/>
          </a:xfrm>
        </p:spPr>
        <p:txBody>
          <a:bodyPr/>
          <a:lstStyle/>
          <a:p>
            <a:pPr algn="l"/>
            <a:r>
              <a:rPr lang="en-US" sz="1600" dirty="0" smtClean="0"/>
              <a:t>CAMEO Chemicals</a:t>
            </a:r>
            <a:endParaRPr lang="en-US" sz="1800" dirty="0"/>
          </a:p>
        </p:txBody>
      </p:sp>
      <p:sp>
        <p:nvSpPr>
          <p:cNvPr id="492548" name="Rectangle 4"/>
          <p:cNvSpPr>
            <a:spLocks noChangeArrowheads="1"/>
          </p:cNvSpPr>
          <p:nvPr/>
        </p:nvSpPr>
        <p:spPr bwMode="auto">
          <a:xfrm>
            <a:off x="4343400" y="1143000"/>
            <a:ext cx="1143000" cy="533400"/>
          </a:xfrm>
          <a:prstGeom prst="rect">
            <a:avLst/>
          </a:prstGeom>
          <a:noFill/>
          <a:ln w="9525">
            <a:noFill/>
            <a:miter lim="800000"/>
            <a:headEnd/>
            <a:tailEnd/>
          </a:ln>
          <a:effectLst/>
        </p:spPr>
        <p:txBody>
          <a:bodyPr lIns="92075" tIns="46038" rIns="92075" bIns="46038"/>
          <a:lstStyle/>
          <a:p>
            <a:pPr algn="l">
              <a:spcBef>
                <a:spcPct val="20000"/>
              </a:spcBef>
              <a:buClr>
                <a:srgbClr val="000066"/>
              </a:buClr>
            </a:pPr>
            <a:r>
              <a:rPr lang="en-US" sz="2000" b="1" dirty="0" smtClean="0">
                <a:solidFill>
                  <a:srgbClr val="000066"/>
                </a:solidFill>
              </a:rPr>
              <a:t>ALOHA</a:t>
            </a:r>
            <a:endParaRPr lang="en-US" sz="2400" b="1" dirty="0">
              <a:solidFill>
                <a:srgbClr val="000066"/>
              </a:solidFill>
            </a:endParaRPr>
          </a:p>
        </p:txBody>
      </p:sp>
      <p:sp>
        <p:nvSpPr>
          <p:cNvPr id="492549" name="Rectangle 5"/>
          <p:cNvSpPr>
            <a:spLocks noChangeArrowheads="1"/>
          </p:cNvSpPr>
          <p:nvPr/>
        </p:nvSpPr>
        <p:spPr bwMode="auto">
          <a:xfrm>
            <a:off x="7543800" y="2438400"/>
            <a:ext cx="1447800" cy="533400"/>
          </a:xfrm>
          <a:prstGeom prst="rect">
            <a:avLst/>
          </a:prstGeom>
          <a:noFill/>
          <a:ln w="9525">
            <a:noFill/>
            <a:miter lim="800000"/>
            <a:headEnd/>
            <a:tailEnd/>
          </a:ln>
          <a:effectLst/>
        </p:spPr>
        <p:txBody>
          <a:bodyPr lIns="92075" tIns="46038" rIns="92075" bIns="46038"/>
          <a:lstStyle/>
          <a:p>
            <a:pPr algn="l">
              <a:spcBef>
                <a:spcPct val="20000"/>
              </a:spcBef>
              <a:buClr>
                <a:srgbClr val="000066"/>
              </a:buClr>
            </a:pPr>
            <a:r>
              <a:rPr lang="en-US" sz="2000" b="1" dirty="0" smtClean="0">
                <a:solidFill>
                  <a:srgbClr val="000066"/>
                </a:solidFill>
              </a:rPr>
              <a:t>MARPLOT</a:t>
            </a:r>
            <a:endParaRPr lang="en-US" sz="2400" b="1" dirty="0">
              <a:solidFill>
                <a:srgbClr val="000066"/>
              </a:solidFill>
            </a:endParaRPr>
          </a:p>
        </p:txBody>
      </p:sp>
      <p:pic>
        <p:nvPicPr>
          <p:cNvPr id="492550" name="Picture 6"/>
          <p:cNvPicPr>
            <a:picLocks noChangeAspect="1" noChangeArrowheads="1"/>
          </p:cNvPicPr>
          <p:nvPr/>
        </p:nvPicPr>
        <p:blipFill>
          <a:blip r:embed="rId3" cstate="print"/>
          <a:srcRect/>
          <a:stretch>
            <a:fillRect/>
          </a:stretch>
        </p:blipFill>
        <p:spPr bwMode="auto">
          <a:xfrm>
            <a:off x="0" y="2249488"/>
            <a:ext cx="4648200" cy="4102100"/>
          </a:xfrm>
          <a:prstGeom prst="rect">
            <a:avLst/>
          </a:prstGeom>
          <a:noFill/>
        </p:spPr>
      </p:pic>
      <p:pic>
        <p:nvPicPr>
          <p:cNvPr id="492551" name="Picture 7"/>
          <p:cNvPicPr>
            <a:picLocks noChangeAspect="1" noChangeArrowheads="1"/>
          </p:cNvPicPr>
          <p:nvPr/>
        </p:nvPicPr>
        <p:blipFill>
          <a:blip r:embed="rId4" cstate="print"/>
          <a:srcRect/>
          <a:stretch>
            <a:fillRect/>
          </a:stretch>
        </p:blipFill>
        <p:spPr bwMode="auto">
          <a:xfrm>
            <a:off x="4876800" y="2819400"/>
            <a:ext cx="4114800" cy="3749675"/>
          </a:xfrm>
          <a:prstGeom prst="rect">
            <a:avLst/>
          </a:prstGeom>
          <a:noFill/>
        </p:spPr>
      </p:pic>
      <p:pic>
        <p:nvPicPr>
          <p:cNvPr id="492552" name="Picture 8"/>
          <p:cNvPicPr>
            <a:picLocks noChangeAspect="1" noChangeArrowheads="1"/>
          </p:cNvPicPr>
          <p:nvPr/>
        </p:nvPicPr>
        <p:blipFill>
          <a:blip r:embed="rId5" cstate="print"/>
          <a:srcRect/>
          <a:stretch>
            <a:fillRect/>
          </a:stretch>
        </p:blipFill>
        <p:spPr bwMode="auto">
          <a:xfrm>
            <a:off x="3276600" y="1524000"/>
            <a:ext cx="3200400" cy="239553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CD95287-357B-4BA7-A7BA-ECCDEC81AA24}" type="slidenum">
              <a:rPr lang="en-US"/>
              <a:pPr/>
              <a:t>42</a:t>
            </a:fld>
            <a:endParaRPr lang="en-US"/>
          </a:p>
        </p:txBody>
      </p:sp>
      <p:sp>
        <p:nvSpPr>
          <p:cNvPr id="593922" name="Rectangle 2"/>
          <p:cNvSpPr>
            <a:spLocks noGrp="1" noChangeArrowheads="1"/>
          </p:cNvSpPr>
          <p:nvPr>
            <p:ph type="title"/>
          </p:nvPr>
        </p:nvSpPr>
        <p:spPr/>
        <p:txBody>
          <a:bodyPr/>
          <a:lstStyle/>
          <a:p>
            <a:r>
              <a:rPr lang="en-US"/>
              <a:t/>
            </a:r>
            <a:br>
              <a:rPr lang="en-US"/>
            </a:br>
            <a:r>
              <a:rPr lang="en-US" sz="3200"/>
              <a:t>NOAA’s ALOHA MODEL</a:t>
            </a:r>
            <a:endParaRPr lang="en-US"/>
          </a:p>
        </p:txBody>
      </p:sp>
      <p:pic>
        <p:nvPicPr>
          <p:cNvPr id="593925" name="Picture 5" descr="ALOHAp44p2-lg"/>
          <p:cNvPicPr>
            <a:picLocks noGrp="1" noChangeAspect="1" noChangeArrowheads="1"/>
          </p:cNvPicPr>
          <p:nvPr>
            <p:ph idx="1"/>
          </p:nvPr>
        </p:nvPicPr>
        <p:blipFill>
          <a:blip r:embed="rId3" cstate="print"/>
          <a:srcRect/>
          <a:stretch>
            <a:fillRect/>
          </a:stretch>
        </p:blipFill>
        <p:spPr>
          <a:xfrm>
            <a:off x="152400" y="990600"/>
            <a:ext cx="8839200" cy="5105400"/>
          </a:xfr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67DF525-C667-4077-995F-666505E1B8F1}" type="slidenum">
              <a:rPr lang="en-US"/>
              <a:pPr/>
              <a:t>43</a:t>
            </a:fld>
            <a:endParaRPr lang="en-US"/>
          </a:p>
        </p:txBody>
      </p:sp>
      <p:sp>
        <p:nvSpPr>
          <p:cNvPr id="556034" name="Rectangle 2"/>
          <p:cNvSpPr>
            <a:spLocks noGrp="1" noChangeArrowheads="1"/>
          </p:cNvSpPr>
          <p:nvPr>
            <p:ph type="title"/>
          </p:nvPr>
        </p:nvSpPr>
        <p:spPr/>
        <p:txBody>
          <a:bodyPr/>
          <a:lstStyle/>
          <a:p>
            <a:r>
              <a:rPr lang="en-US"/>
              <a:t/>
            </a:r>
            <a:br>
              <a:rPr lang="en-US"/>
            </a:br>
            <a:r>
              <a:rPr lang="en-US" sz="3200"/>
              <a:t>Fundamentals…</a:t>
            </a:r>
            <a:endParaRPr lang="en-US"/>
          </a:p>
        </p:txBody>
      </p:sp>
      <p:sp>
        <p:nvSpPr>
          <p:cNvPr id="556035" name="Rectangle 3"/>
          <p:cNvSpPr>
            <a:spLocks noGrp="1" noChangeArrowheads="1"/>
          </p:cNvSpPr>
          <p:nvPr>
            <p:ph type="body" idx="1"/>
          </p:nvPr>
        </p:nvSpPr>
        <p:spPr>
          <a:xfrm>
            <a:off x="685800" y="1752600"/>
            <a:ext cx="7772400" cy="4114800"/>
          </a:xfrm>
        </p:spPr>
        <p:txBody>
          <a:bodyPr/>
          <a:lstStyle/>
          <a:p>
            <a:pPr>
              <a:lnSpc>
                <a:spcPct val="90000"/>
              </a:lnSpc>
            </a:pPr>
            <a:r>
              <a:rPr lang="en-US" sz="2000" b="0" u="sng" dirty="0">
                <a:solidFill>
                  <a:schemeClr val="bg2"/>
                </a:solidFill>
              </a:rPr>
              <a:t>Plume Dispersion</a:t>
            </a:r>
            <a:endParaRPr lang="en-US" sz="2000" dirty="0">
              <a:solidFill>
                <a:schemeClr val="bg2"/>
              </a:solidFill>
            </a:endParaRPr>
          </a:p>
          <a:p>
            <a:pPr>
              <a:lnSpc>
                <a:spcPct val="90000"/>
              </a:lnSpc>
            </a:pPr>
            <a:endParaRPr lang="en-US" sz="2000" dirty="0"/>
          </a:p>
          <a:p>
            <a:pPr>
              <a:lnSpc>
                <a:spcPct val="90000"/>
              </a:lnSpc>
              <a:buFontTx/>
              <a:buNone/>
            </a:pPr>
            <a:r>
              <a:rPr lang="en-US" sz="2000" dirty="0"/>
              <a:t>	Plume Dispersion Models are driven by the physical properties of the chemical, the release scenario, and the current or predicted weather.  Of these, weather can be the most unpredictable.  </a:t>
            </a:r>
            <a:r>
              <a:rPr lang="en-US" sz="2000" dirty="0">
                <a:latin typeface="Lucida Grande" pitchFamily="-64" charset="0"/>
              </a:rPr>
              <a:t>Uncertainty in forecasts grows the farther out you attempt to forecast.  NOAA’s Plume Model is limited to only a few hours duration and a 6-mile distance from the source.</a:t>
            </a:r>
          </a:p>
          <a:p>
            <a:pPr>
              <a:lnSpc>
                <a:spcPct val="90000"/>
              </a:lnSpc>
              <a:buFontTx/>
              <a:buNone/>
            </a:pPr>
            <a:endParaRPr lang="en-US" sz="2000" dirty="0"/>
          </a:p>
          <a:p>
            <a:pPr>
              <a:lnSpc>
                <a:spcPct val="90000"/>
              </a:lnSpc>
              <a:buFontTx/>
              <a:buNone/>
            </a:pPr>
            <a:r>
              <a:rPr lang="en-US" sz="2000" dirty="0"/>
              <a:t>	</a:t>
            </a:r>
          </a:p>
          <a:p>
            <a:pPr>
              <a:lnSpc>
                <a:spcPct val="90000"/>
              </a:lnSpc>
            </a:pPr>
            <a:endParaRPr lang="en-US" sz="20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a:noFill/>
          <a:ln/>
        </p:spPr>
        <p:txBody>
          <a:bodyPr lIns="90487" tIns="44450" rIns="90487" bIns="44450"/>
          <a:lstStyle/>
          <a:p>
            <a:r>
              <a:rPr lang="en-US" sz="3200">
                <a:latin typeface="Times New Roman" pitchFamily="-64" charset="0"/>
              </a:rPr>
              <a:t/>
            </a:r>
            <a:br>
              <a:rPr lang="en-US" sz="3200">
                <a:latin typeface="Times New Roman" pitchFamily="-64" charset="0"/>
              </a:rPr>
            </a:br>
            <a:endParaRPr lang="en-US" sz="3200">
              <a:latin typeface="Times New Roman" pitchFamily="-64" charset="0"/>
            </a:endParaRPr>
          </a:p>
        </p:txBody>
      </p:sp>
      <p:pic>
        <p:nvPicPr>
          <p:cNvPr id="557059" name="Picture 3"/>
          <p:cNvPicPr>
            <a:picLocks noGrp="1" noChangeAspect="1" noChangeArrowheads="1"/>
          </p:cNvPicPr>
          <p:nvPr>
            <p:ph idx="1"/>
          </p:nvPr>
        </p:nvPicPr>
        <p:blipFill>
          <a:blip r:embed="rId3" cstate="print"/>
          <a:srcRect/>
          <a:stretch>
            <a:fillRect/>
          </a:stretch>
        </p:blipFill>
        <p:spPr>
          <a:xfrm>
            <a:off x="685800" y="2209800"/>
            <a:ext cx="7772400" cy="4114800"/>
          </a:xfrm>
        </p:spPr>
      </p:pic>
      <p:sp>
        <p:nvSpPr>
          <p:cNvPr id="557060" name="Text Box 4"/>
          <p:cNvSpPr txBox="1">
            <a:spLocks noChangeArrowheads="1"/>
          </p:cNvSpPr>
          <p:nvPr/>
        </p:nvSpPr>
        <p:spPr bwMode="auto">
          <a:xfrm>
            <a:off x="685800" y="533400"/>
            <a:ext cx="7088188" cy="1281113"/>
          </a:xfrm>
          <a:prstGeom prst="rect">
            <a:avLst/>
          </a:prstGeom>
          <a:noFill/>
          <a:ln w="12700">
            <a:noFill/>
            <a:miter lim="800000"/>
            <a:headEnd/>
            <a:tailEnd/>
          </a:ln>
          <a:effectLst/>
        </p:spPr>
        <p:txBody>
          <a:bodyPr wrap="none">
            <a:spAutoFit/>
          </a:bodyPr>
          <a:lstStyle/>
          <a:p>
            <a:pPr algn="l">
              <a:spcBef>
                <a:spcPct val="0"/>
              </a:spcBef>
            </a:pPr>
            <a:r>
              <a:rPr lang="en-US" b="1" i="1" dirty="0">
                <a:solidFill>
                  <a:srgbClr val="5E5E5B"/>
                </a:solidFill>
                <a:latin typeface="Lucida Grande" pitchFamily="-64" charset="0"/>
              </a:rPr>
              <a:t>Weather forecast for tonight: dark. Continued dark overnight, </a:t>
            </a:r>
          </a:p>
          <a:p>
            <a:pPr algn="l">
              <a:spcBef>
                <a:spcPct val="0"/>
              </a:spcBef>
            </a:pPr>
            <a:r>
              <a:rPr lang="en-US" b="1" i="1" dirty="0">
                <a:solidFill>
                  <a:srgbClr val="5E5E5B"/>
                </a:solidFill>
                <a:latin typeface="Lucida Grande" pitchFamily="-64" charset="0"/>
              </a:rPr>
              <a:t>with widely scattered light by morning.</a:t>
            </a:r>
          </a:p>
          <a:p>
            <a:pPr algn="l">
              <a:spcBef>
                <a:spcPct val="0"/>
              </a:spcBef>
            </a:pPr>
            <a:r>
              <a:rPr lang="en-US" b="1" dirty="0">
                <a:solidFill>
                  <a:srgbClr val="5E5E5B"/>
                </a:solidFill>
                <a:latin typeface="Lucida Grande" pitchFamily="-64" charset="0"/>
              </a:rPr>
              <a:t>George Carlin (</a:t>
            </a:r>
            <a:r>
              <a:rPr lang="en-US" b="1" dirty="0" smtClean="0">
                <a:solidFill>
                  <a:srgbClr val="5E5E5B"/>
                </a:solidFill>
                <a:latin typeface="Lucida Grande" pitchFamily="-64" charset="0"/>
              </a:rPr>
              <a:t>1937-2008 </a:t>
            </a:r>
            <a:r>
              <a:rPr lang="en-US" b="1" dirty="0">
                <a:solidFill>
                  <a:srgbClr val="5E5E5B"/>
                </a:solidFill>
                <a:latin typeface="Lucida Grande" pitchFamily="-64" charset="0"/>
              </a:rPr>
              <a:t>)</a:t>
            </a:r>
          </a:p>
          <a:p>
            <a:pPr algn="l">
              <a:spcBef>
                <a:spcPct val="0"/>
              </a:spcBef>
            </a:pPr>
            <a:endParaRPr lang="en-US" sz="2400" dirty="0">
              <a:solidFill>
                <a:schemeClr val="tx1"/>
              </a:solidFill>
              <a:latin typeface="Helvetica" pitchFamily="-6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6438615-2A37-4B12-B4C5-0E2958575AF0}" type="slidenum">
              <a:rPr lang="en-US"/>
              <a:pPr/>
              <a:t>45</a:t>
            </a:fld>
            <a:endParaRPr lang="en-US"/>
          </a:p>
        </p:txBody>
      </p:sp>
      <p:sp>
        <p:nvSpPr>
          <p:cNvPr id="558082" name="Rectangle 2"/>
          <p:cNvSpPr>
            <a:spLocks noGrp="1" noChangeArrowheads="1"/>
          </p:cNvSpPr>
          <p:nvPr>
            <p:ph type="title"/>
          </p:nvPr>
        </p:nvSpPr>
        <p:spPr>
          <a:noFill/>
          <a:ln/>
        </p:spPr>
        <p:txBody>
          <a:bodyPr lIns="90487" tIns="44450" rIns="90487" bIns="44450"/>
          <a:lstStyle/>
          <a:p>
            <a:r>
              <a:rPr lang="en-US" sz="2800"/>
              <a:t>Hydrogen Sulfide Release</a:t>
            </a:r>
            <a:br>
              <a:rPr lang="en-US" sz="2800"/>
            </a:br>
            <a:r>
              <a:rPr lang="en-US" sz="1600"/>
              <a:t>(Barge FT-22)</a:t>
            </a:r>
            <a:endParaRPr lang="en-US" sz="3200">
              <a:latin typeface="Times New Roman" pitchFamily="-64" charset="0"/>
            </a:endParaRPr>
          </a:p>
        </p:txBody>
      </p:sp>
      <p:pic>
        <p:nvPicPr>
          <p:cNvPr id="558083" name="Picture 3"/>
          <p:cNvPicPr>
            <a:picLocks noGrp="1" noChangeAspect="1" noChangeArrowheads="1"/>
          </p:cNvPicPr>
          <p:nvPr>
            <p:ph idx="1"/>
          </p:nvPr>
        </p:nvPicPr>
        <p:blipFill>
          <a:blip r:embed="rId3" cstate="print"/>
          <a:srcRect/>
          <a:stretch>
            <a:fillRect/>
          </a:stretch>
        </p:blipFill>
        <p:spPr>
          <a:xfrm>
            <a:off x="685800" y="1676400"/>
            <a:ext cx="7696200" cy="4999038"/>
          </a:xfr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8"/>
          <p:cNvSpPr>
            <a:spLocks noGrp="1"/>
          </p:cNvSpPr>
          <p:nvPr>
            <p:ph type="sldNum" sz="quarter" idx="12"/>
          </p:nvPr>
        </p:nvSpPr>
        <p:spPr/>
        <p:txBody>
          <a:bodyPr/>
          <a:lstStyle/>
          <a:p>
            <a:fld id="{B4DFB2F2-EA65-4867-9697-7F1D0AA6884D}" type="slidenum">
              <a:rPr lang="en-US"/>
              <a:pPr/>
              <a:t>46</a:t>
            </a:fld>
            <a:endParaRPr lang="en-US"/>
          </a:p>
        </p:txBody>
      </p:sp>
      <p:sp>
        <p:nvSpPr>
          <p:cNvPr id="559106" name="Rectangle 2"/>
          <p:cNvSpPr>
            <a:spLocks noGrp="1" noChangeArrowheads="1"/>
          </p:cNvSpPr>
          <p:nvPr>
            <p:ph type="title" sz="quarter"/>
          </p:nvPr>
        </p:nvSpPr>
        <p:spPr>
          <a:noFill/>
          <a:ln/>
        </p:spPr>
        <p:txBody>
          <a:bodyPr lIns="90487" tIns="44450" rIns="90487" bIns="44450"/>
          <a:lstStyle/>
          <a:p>
            <a:r>
              <a:rPr lang="en-US" sz="2800"/>
              <a:t>USCG Strike Team Deployment</a:t>
            </a:r>
            <a:endParaRPr lang="en-US" sz="3200">
              <a:latin typeface="Times New Roman" pitchFamily="-64" charset="0"/>
            </a:endParaRPr>
          </a:p>
        </p:txBody>
      </p:sp>
      <p:pic>
        <p:nvPicPr>
          <p:cNvPr id="559109" name="Picture 5"/>
          <p:cNvPicPr>
            <a:picLocks noGrp="1" noChangeAspect="1" noChangeArrowheads="1"/>
          </p:cNvPicPr>
          <p:nvPr>
            <p:ph sz="quarter" idx="4"/>
          </p:nvPr>
        </p:nvPicPr>
        <p:blipFill>
          <a:blip r:embed="rId3" cstate="print"/>
          <a:srcRect/>
          <a:stretch>
            <a:fillRect/>
          </a:stretch>
        </p:blipFill>
        <p:spPr>
          <a:xfrm>
            <a:off x="4419600" y="3352800"/>
            <a:ext cx="4495800" cy="3252788"/>
          </a:xfrm>
        </p:spPr>
      </p:pic>
      <p:pic>
        <p:nvPicPr>
          <p:cNvPr id="559110" name="Picture 6"/>
          <p:cNvPicPr>
            <a:picLocks noGrp="1" noChangeAspect="1" noChangeArrowheads="1"/>
          </p:cNvPicPr>
          <p:nvPr>
            <p:ph sz="quarter" idx="1"/>
          </p:nvPr>
        </p:nvPicPr>
        <p:blipFill>
          <a:blip r:embed="rId4" cstate="print"/>
          <a:srcRect/>
          <a:stretch>
            <a:fillRect/>
          </a:stretch>
        </p:blipFill>
        <p:spPr>
          <a:xfrm>
            <a:off x="228600" y="1752600"/>
            <a:ext cx="4572000" cy="3536950"/>
          </a:xfr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53F132B-48AD-47D6-BFBE-2C213D68D16D}" type="slidenum">
              <a:rPr lang="en-US"/>
              <a:pPr/>
              <a:t>47</a:t>
            </a:fld>
            <a:endParaRPr lang="en-US"/>
          </a:p>
        </p:txBody>
      </p:sp>
      <p:sp>
        <p:nvSpPr>
          <p:cNvPr id="560130" name="Rectangle 2"/>
          <p:cNvSpPr>
            <a:spLocks noGrp="1" noChangeArrowheads="1"/>
          </p:cNvSpPr>
          <p:nvPr>
            <p:ph type="title"/>
          </p:nvPr>
        </p:nvSpPr>
        <p:spPr>
          <a:noFill/>
          <a:ln/>
        </p:spPr>
        <p:txBody>
          <a:bodyPr lIns="90487" tIns="44450" rIns="90487" bIns="44450"/>
          <a:lstStyle/>
          <a:p>
            <a:r>
              <a:rPr lang="en-US" sz="2800"/>
              <a:t>NOAA ALOHA Generated Output</a:t>
            </a:r>
            <a:endParaRPr lang="en-US" sz="3200">
              <a:latin typeface="Times New Roman" pitchFamily="-64" charset="0"/>
            </a:endParaRPr>
          </a:p>
        </p:txBody>
      </p:sp>
      <p:pic>
        <p:nvPicPr>
          <p:cNvPr id="560131" name="Picture 3"/>
          <p:cNvPicPr>
            <a:picLocks noGrp="1" noChangeAspect="1" noChangeArrowheads="1"/>
          </p:cNvPicPr>
          <p:nvPr>
            <p:ph idx="1"/>
          </p:nvPr>
        </p:nvPicPr>
        <p:blipFill>
          <a:blip r:embed="rId3" cstate="print"/>
          <a:srcRect/>
          <a:stretch>
            <a:fillRect/>
          </a:stretch>
        </p:blipFill>
        <p:spPr>
          <a:xfrm>
            <a:off x="533400" y="762000"/>
            <a:ext cx="8229600" cy="5427663"/>
          </a:xfr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HYSPLIT</a:t>
            </a:r>
            <a:endParaRPr lang="en-US" dirty="0"/>
          </a:p>
        </p:txBody>
      </p:sp>
      <p:sp>
        <p:nvSpPr>
          <p:cNvPr id="4" name="Slide Number Placeholder 3"/>
          <p:cNvSpPr>
            <a:spLocks noGrp="1"/>
          </p:cNvSpPr>
          <p:nvPr>
            <p:ph type="sldNum" sz="quarter" idx="12"/>
          </p:nvPr>
        </p:nvSpPr>
        <p:spPr/>
        <p:txBody>
          <a:bodyPr/>
          <a:lstStyle/>
          <a:p>
            <a:fld id="{983D69A5-03FF-4AE1-AD4E-60011102A612}" type="slidenum">
              <a:rPr lang="en-US" smtClean="0"/>
              <a:pPr/>
              <a:t>48</a:t>
            </a:fld>
            <a:endParaRPr lang="en-US"/>
          </a:p>
        </p:txBody>
      </p:sp>
      <p:pic>
        <p:nvPicPr>
          <p:cNvPr id="728066" name="Picture 2"/>
          <p:cNvPicPr>
            <a:picLocks noGrp="1" noChangeAspect="1" noChangeArrowheads="1"/>
          </p:cNvPicPr>
          <p:nvPr>
            <p:ph idx="1"/>
          </p:nvPr>
        </p:nvPicPr>
        <p:blipFill>
          <a:blip r:embed="rId3" cstate="print"/>
          <a:srcRect/>
          <a:stretch>
            <a:fillRect/>
          </a:stretch>
        </p:blipFill>
        <p:spPr bwMode="auto">
          <a:xfrm>
            <a:off x="304800" y="1752600"/>
            <a:ext cx="3352800" cy="3200400"/>
          </a:xfrm>
          <a:prstGeom prst="rect">
            <a:avLst/>
          </a:prstGeom>
          <a:noFill/>
          <a:ln w="9525">
            <a:noFill/>
            <a:miter lim="800000"/>
            <a:headEnd/>
            <a:tailEnd/>
          </a:ln>
        </p:spPr>
      </p:pic>
      <p:pic>
        <p:nvPicPr>
          <p:cNvPr id="728067" name="Picture 3"/>
          <p:cNvPicPr>
            <a:picLocks noChangeAspect="1" noChangeArrowheads="1"/>
          </p:cNvPicPr>
          <p:nvPr/>
        </p:nvPicPr>
        <p:blipFill>
          <a:blip r:embed="rId4" cstate="print"/>
          <a:srcRect/>
          <a:stretch>
            <a:fillRect/>
          </a:stretch>
        </p:blipFill>
        <p:spPr bwMode="auto">
          <a:xfrm>
            <a:off x="4114800" y="1066800"/>
            <a:ext cx="4738688" cy="5553075"/>
          </a:xfrm>
          <a:prstGeom prst="rect">
            <a:avLst/>
          </a:prstGeom>
          <a:noFill/>
          <a:ln w="9525">
            <a:noFill/>
            <a:miter lim="800000"/>
            <a:headEnd/>
            <a:tailEnd/>
          </a:ln>
        </p:spPr>
      </p:pic>
      <p:sp>
        <p:nvSpPr>
          <p:cNvPr id="7" name="TextBox 6"/>
          <p:cNvSpPr txBox="1"/>
          <p:nvPr/>
        </p:nvSpPr>
        <p:spPr>
          <a:xfrm>
            <a:off x="228600" y="5334000"/>
            <a:ext cx="3276600" cy="707886"/>
          </a:xfrm>
          <a:prstGeom prst="rect">
            <a:avLst/>
          </a:prstGeom>
          <a:noFill/>
        </p:spPr>
        <p:txBody>
          <a:bodyPr wrap="square" rtlCol="0">
            <a:spAutoFit/>
          </a:bodyPr>
          <a:lstStyle/>
          <a:p>
            <a:r>
              <a:rPr lang="en-US" sz="2000" b="1" dirty="0" smtClean="0"/>
              <a:t>http://ready.arl.noaa.gov/HYSPLIT.php</a:t>
            </a:r>
            <a:endParaRPr lang="en-US" sz="2000" b="1"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DF2AE0A-D327-400D-8C13-EF4818D2737E}" type="slidenum">
              <a:rPr lang="en-US"/>
              <a:pPr/>
              <a:t>49</a:t>
            </a:fld>
            <a:endParaRPr lang="en-US"/>
          </a:p>
        </p:txBody>
      </p:sp>
      <p:sp>
        <p:nvSpPr>
          <p:cNvPr id="459778" name="Rectangle 2"/>
          <p:cNvSpPr>
            <a:spLocks noGrp="1" noChangeArrowheads="1"/>
          </p:cNvSpPr>
          <p:nvPr>
            <p:ph type="title"/>
          </p:nvPr>
        </p:nvSpPr>
        <p:spPr>
          <a:xfrm>
            <a:off x="228600" y="457200"/>
            <a:ext cx="8648700" cy="730250"/>
          </a:xfrm>
        </p:spPr>
        <p:txBody>
          <a:bodyPr/>
          <a:lstStyle/>
          <a:p>
            <a:r>
              <a:rPr lang="en-US"/>
              <a:t>Preliminary Assessment &amp; Actions</a:t>
            </a:r>
            <a:br>
              <a:rPr lang="en-US"/>
            </a:br>
            <a:r>
              <a:rPr lang="en-US" sz="2000" b="0"/>
              <a:t>2.4 Identify the agency or agencies that may assist in determining the fate of an oil spill/hazardous substance release in your AOR.</a:t>
            </a:r>
            <a:r>
              <a:rPr lang="en-US" b="0"/>
              <a:t> </a:t>
            </a:r>
          </a:p>
        </p:txBody>
      </p:sp>
      <p:pic>
        <p:nvPicPr>
          <p:cNvPr id="459779" name="Picture 3"/>
          <p:cNvPicPr>
            <a:picLocks noChangeAspect="1" noChangeArrowheads="1"/>
          </p:cNvPicPr>
          <p:nvPr/>
        </p:nvPicPr>
        <p:blipFill>
          <a:blip r:embed="rId3" cstate="print"/>
          <a:srcRect/>
          <a:stretch>
            <a:fillRect/>
          </a:stretch>
        </p:blipFill>
        <p:spPr bwMode="auto">
          <a:xfrm>
            <a:off x="8382000" y="6215063"/>
            <a:ext cx="609600" cy="514350"/>
          </a:xfrm>
          <a:prstGeom prst="rect">
            <a:avLst/>
          </a:prstGeom>
          <a:noFill/>
          <a:ln w="12700" cap="rnd" algn="ctr">
            <a:noFill/>
            <a:miter lim="800000"/>
            <a:headEnd/>
            <a:tailEnd/>
          </a:ln>
          <a:effectLst/>
        </p:spPr>
      </p:pic>
      <p:sp>
        <p:nvSpPr>
          <p:cNvPr id="459780" name="Rectangle 4"/>
          <p:cNvSpPr>
            <a:spLocks noGrp="1" noChangeArrowheads="1"/>
          </p:cNvSpPr>
          <p:nvPr>
            <p:ph type="body" idx="1"/>
          </p:nvPr>
        </p:nvSpPr>
        <p:spPr>
          <a:xfrm>
            <a:off x="304800" y="1676400"/>
            <a:ext cx="8396288" cy="4216400"/>
          </a:xfrm>
        </p:spPr>
        <p:txBody>
          <a:bodyPr/>
          <a:lstStyle/>
          <a:p>
            <a:pPr algn="ctr"/>
            <a:endParaRPr lang="en-US" sz="6600" dirty="0" smtClean="0"/>
          </a:p>
          <a:p>
            <a:pPr algn="ctr">
              <a:buNone/>
            </a:pPr>
            <a:endParaRPr lang="en-US" sz="6600" dirty="0" smtClean="0"/>
          </a:p>
          <a:p>
            <a:pPr algn="ctr">
              <a:buNone/>
            </a:pPr>
            <a:endParaRPr lang="en-US" sz="6600" dirty="0" smtClean="0"/>
          </a:p>
          <a:p>
            <a:pPr algn="ctr">
              <a:buNone/>
            </a:pPr>
            <a:r>
              <a:rPr lang="en-US" sz="6600" dirty="0" smtClean="0"/>
              <a:t>NOAA</a:t>
            </a:r>
            <a:endParaRPr lang="en-US" sz="6600" b="0" dirty="0"/>
          </a:p>
        </p:txBody>
      </p:sp>
      <p:sp>
        <p:nvSpPr>
          <p:cNvPr id="459781" name="Text Box 5"/>
          <p:cNvSpPr txBox="1">
            <a:spLocks noChangeArrowheads="1"/>
          </p:cNvSpPr>
          <p:nvPr/>
        </p:nvSpPr>
        <p:spPr bwMode="auto">
          <a:xfrm>
            <a:off x="2057400" y="6324600"/>
            <a:ext cx="6324600" cy="366713"/>
          </a:xfrm>
          <a:prstGeom prst="rect">
            <a:avLst/>
          </a:prstGeom>
          <a:noFill/>
          <a:ln w="12700" cap="rnd" algn="ctr">
            <a:noFill/>
            <a:miter lim="800000"/>
            <a:headEnd/>
            <a:tailEnd/>
          </a:ln>
          <a:effectLst/>
        </p:spPr>
        <p:txBody>
          <a:bodyPr>
            <a:spAutoFit/>
          </a:bodyPr>
          <a:lstStyle/>
          <a:p>
            <a:r>
              <a:rPr lang="en-US" b="1"/>
              <a:t>Federal On-Scene Coordinator Representative Training</a:t>
            </a:r>
          </a:p>
        </p:txBody>
      </p:sp>
      <p:pic>
        <p:nvPicPr>
          <p:cNvPr id="686081" name="Picture 1"/>
          <p:cNvPicPr>
            <a:picLocks noChangeAspect="1" noChangeArrowheads="1"/>
          </p:cNvPicPr>
          <p:nvPr/>
        </p:nvPicPr>
        <p:blipFill>
          <a:blip r:embed="rId4" cstate="print"/>
          <a:srcRect/>
          <a:stretch>
            <a:fillRect/>
          </a:stretch>
        </p:blipFill>
        <p:spPr bwMode="auto">
          <a:xfrm>
            <a:off x="3352800" y="1828800"/>
            <a:ext cx="2514599" cy="2147889"/>
          </a:xfrm>
          <a:prstGeom prst="rect">
            <a:avLst/>
          </a:prstGeom>
          <a:noFill/>
          <a:ln w="9525">
            <a:noFill/>
            <a:miter lim="800000"/>
            <a:headEnd/>
            <a:tailEnd/>
          </a:ln>
        </p:spPr>
      </p:pic>
      <p:pic>
        <p:nvPicPr>
          <p:cNvPr id="686082" name="Picture 2"/>
          <p:cNvPicPr>
            <a:picLocks noChangeAspect="1" noChangeArrowheads="1"/>
          </p:cNvPicPr>
          <p:nvPr/>
        </p:nvPicPr>
        <p:blipFill>
          <a:blip r:embed="rId5" cstate="print"/>
          <a:srcRect/>
          <a:stretch>
            <a:fillRect/>
          </a:stretch>
        </p:blipFill>
        <p:spPr bwMode="auto">
          <a:xfrm>
            <a:off x="2266950" y="1600200"/>
            <a:ext cx="4610100" cy="388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B8DD6567-89D6-4766-920D-49462D898C0A}" type="slidenum">
              <a:rPr lang="en-US"/>
              <a:pPr/>
              <a:t>5</a:t>
            </a:fld>
            <a:endParaRPr lang="en-US"/>
          </a:p>
        </p:txBody>
      </p:sp>
      <p:sp>
        <p:nvSpPr>
          <p:cNvPr id="647170" name="Rectangle 2"/>
          <p:cNvSpPr>
            <a:spLocks noGrp="1" noChangeArrowheads="1"/>
          </p:cNvSpPr>
          <p:nvPr>
            <p:ph type="title"/>
          </p:nvPr>
        </p:nvSpPr>
        <p:spPr>
          <a:xfrm>
            <a:off x="0" y="228600"/>
            <a:ext cx="9144000" cy="1143000"/>
          </a:xfrm>
          <a:noFill/>
          <a:ln/>
        </p:spPr>
        <p:txBody>
          <a:bodyPr lIns="90487" tIns="44450" rIns="90487" bIns="44450" anchor="b"/>
          <a:lstStyle/>
          <a:p>
            <a:pPr algn="l"/>
            <a:r>
              <a:rPr lang="en-US" sz="3200" b="0">
                <a:solidFill>
                  <a:schemeClr val="bg1"/>
                </a:solidFill>
                <a:latin typeface="Times New Roman" pitchFamily="-64" charset="0"/>
              </a:rPr>
              <a:t>               NOAA </a:t>
            </a:r>
            <a:r>
              <a:rPr lang="en-US" sz="2400" b="0">
                <a:solidFill>
                  <a:schemeClr val="bg1"/>
                </a:solidFill>
                <a:latin typeface="Times New Roman" pitchFamily="-64" charset="0"/>
              </a:rPr>
              <a:t>Scientific Support Includes:</a:t>
            </a:r>
            <a:endParaRPr lang="en-US">
              <a:latin typeface="Times New Roman" pitchFamily="-64" charset="0"/>
            </a:endParaRPr>
          </a:p>
        </p:txBody>
      </p:sp>
      <p:sp>
        <p:nvSpPr>
          <p:cNvPr id="647171" name="Rectangle 3"/>
          <p:cNvSpPr>
            <a:spLocks noGrp="1" noChangeArrowheads="1"/>
          </p:cNvSpPr>
          <p:nvPr>
            <p:ph type="body" sz="half" idx="1"/>
          </p:nvPr>
        </p:nvSpPr>
        <p:spPr>
          <a:xfrm>
            <a:off x="152400" y="2133600"/>
            <a:ext cx="4114800" cy="4038600"/>
          </a:xfrm>
          <a:noFill/>
          <a:ln/>
        </p:spPr>
        <p:txBody>
          <a:bodyPr lIns="90487" tIns="44450" rIns="90487" bIns="44450"/>
          <a:lstStyle/>
          <a:p>
            <a:pPr>
              <a:lnSpc>
                <a:spcPct val="90000"/>
              </a:lnSpc>
            </a:pPr>
            <a:r>
              <a:rPr lang="en-US" sz="2000" i="1" dirty="0">
                <a:solidFill>
                  <a:schemeClr val="bg2"/>
                </a:solidFill>
                <a:latin typeface="Times New Roman" pitchFamily="-64" charset="0"/>
              </a:rPr>
              <a:t>Weather Forecast</a:t>
            </a:r>
          </a:p>
          <a:p>
            <a:pPr>
              <a:lnSpc>
                <a:spcPct val="90000"/>
              </a:lnSpc>
            </a:pPr>
            <a:r>
              <a:rPr lang="en-US" sz="2000" i="1" dirty="0">
                <a:solidFill>
                  <a:schemeClr val="bg2"/>
                </a:solidFill>
                <a:latin typeface="Times New Roman" pitchFamily="-64" charset="0"/>
              </a:rPr>
              <a:t>Tides and Currents</a:t>
            </a:r>
          </a:p>
          <a:p>
            <a:pPr>
              <a:lnSpc>
                <a:spcPct val="90000"/>
              </a:lnSpc>
            </a:pPr>
            <a:r>
              <a:rPr lang="en-US" sz="2000" i="1" dirty="0">
                <a:solidFill>
                  <a:schemeClr val="bg2"/>
                </a:solidFill>
                <a:latin typeface="Times New Roman" pitchFamily="-64" charset="0"/>
              </a:rPr>
              <a:t>Hazard Characterization</a:t>
            </a:r>
          </a:p>
          <a:p>
            <a:pPr>
              <a:lnSpc>
                <a:spcPct val="90000"/>
              </a:lnSpc>
            </a:pPr>
            <a:r>
              <a:rPr lang="en-US" sz="2000" i="1" dirty="0">
                <a:solidFill>
                  <a:schemeClr val="bg2"/>
                </a:solidFill>
                <a:latin typeface="Times New Roman" pitchFamily="-64" charset="0"/>
              </a:rPr>
              <a:t>Tactical Trajectory</a:t>
            </a:r>
          </a:p>
          <a:p>
            <a:pPr>
              <a:lnSpc>
                <a:spcPct val="90000"/>
              </a:lnSpc>
            </a:pPr>
            <a:r>
              <a:rPr lang="en-US" sz="2000" i="1" dirty="0" smtClean="0">
                <a:solidFill>
                  <a:schemeClr val="bg2"/>
                </a:solidFill>
                <a:latin typeface="Times New Roman" pitchFamily="-64" charset="0"/>
              </a:rPr>
              <a:t>Resources </a:t>
            </a:r>
            <a:r>
              <a:rPr lang="en-US" sz="2000" i="1" dirty="0">
                <a:solidFill>
                  <a:schemeClr val="bg2"/>
                </a:solidFill>
                <a:latin typeface="Times New Roman" pitchFamily="-64" charset="0"/>
              </a:rPr>
              <a:t>at Risk (RAR)</a:t>
            </a:r>
          </a:p>
          <a:p>
            <a:pPr>
              <a:lnSpc>
                <a:spcPct val="90000"/>
              </a:lnSpc>
            </a:pPr>
            <a:r>
              <a:rPr lang="en-US" sz="2000" i="1" dirty="0" err="1">
                <a:solidFill>
                  <a:schemeClr val="bg2"/>
                </a:solidFill>
                <a:latin typeface="Times New Roman" pitchFamily="-64" charset="0"/>
              </a:rPr>
              <a:t>Overflight</a:t>
            </a:r>
            <a:r>
              <a:rPr lang="en-US" sz="2000" i="1" dirty="0">
                <a:solidFill>
                  <a:schemeClr val="bg2"/>
                </a:solidFill>
                <a:latin typeface="Times New Roman" pitchFamily="-64" charset="0"/>
              </a:rPr>
              <a:t> </a:t>
            </a:r>
            <a:r>
              <a:rPr lang="en-US" sz="2000" i="1" dirty="0" smtClean="0">
                <a:solidFill>
                  <a:schemeClr val="bg2"/>
                </a:solidFill>
                <a:latin typeface="Times New Roman" pitchFamily="-64" charset="0"/>
              </a:rPr>
              <a:t>Observations</a:t>
            </a:r>
            <a:endParaRPr lang="en-US" sz="2000" i="1" dirty="0">
              <a:solidFill>
                <a:schemeClr val="bg2"/>
              </a:solidFill>
              <a:latin typeface="Times New Roman" pitchFamily="-64" charset="0"/>
            </a:endParaRPr>
          </a:p>
          <a:p>
            <a:pPr>
              <a:lnSpc>
                <a:spcPct val="90000"/>
              </a:lnSpc>
            </a:pPr>
            <a:r>
              <a:rPr lang="en-US" sz="2000" i="1" dirty="0">
                <a:solidFill>
                  <a:schemeClr val="bg2"/>
                </a:solidFill>
                <a:latin typeface="Times New Roman" pitchFamily="-64" charset="0"/>
              </a:rPr>
              <a:t>SCAT</a:t>
            </a:r>
          </a:p>
          <a:p>
            <a:pPr>
              <a:lnSpc>
                <a:spcPct val="90000"/>
              </a:lnSpc>
            </a:pPr>
            <a:r>
              <a:rPr lang="en-US" sz="2000" i="1" dirty="0">
                <a:solidFill>
                  <a:schemeClr val="bg2"/>
                </a:solidFill>
                <a:latin typeface="Times New Roman" pitchFamily="-64" charset="0"/>
              </a:rPr>
              <a:t>Environmental issues and trade-offs </a:t>
            </a:r>
          </a:p>
          <a:p>
            <a:pPr>
              <a:lnSpc>
                <a:spcPct val="90000"/>
              </a:lnSpc>
            </a:pPr>
            <a:r>
              <a:rPr lang="en-US" sz="2000" i="1" dirty="0">
                <a:solidFill>
                  <a:schemeClr val="bg2"/>
                </a:solidFill>
                <a:latin typeface="Times New Roman" pitchFamily="-64" charset="0"/>
              </a:rPr>
              <a:t>Consultation</a:t>
            </a:r>
          </a:p>
        </p:txBody>
      </p:sp>
      <p:pic>
        <p:nvPicPr>
          <p:cNvPr id="647172" name="Picture 4"/>
          <p:cNvPicPr>
            <a:picLocks noGrp="1" noChangeAspect="1" noChangeArrowheads="1"/>
          </p:cNvPicPr>
          <p:nvPr>
            <p:ph type="body" sz="half" idx="2"/>
          </p:nvPr>
        </p:nvPicPr>
        <p:blipFill>
          <a:blip r:embed="rId3" cstate="print"/>
          <a:srcRect/>
          <a:stretch>
            <a:fillRect/>
          </a:stretch>
        </p:blipFill>
        <p:spPr>
          <a:xfrm>
            <a:off x="4267200" y="2209800"/>
            <a:ext cx="4495800" cy="3467100"/>
          </a:xfrm>
          <a:noFill/>
          <a:ln/>
        </p:spPr>
      </p:pic>
      <p:pic>
        <p:nvPicPr>
          <p:cNvPr id="647173" name="Picture 5"/>
          <p:cNvPicPr>
            <a:picLocks noChangeAspect="1" noChangeArrowheads="1"/>
          </p:cNvPicPr>
          <p:nvPr/>
        </p:nvPicPr>
        <p:blipFill>
          <a:blip r:embed="rId4" cstate="print"/>
          <a:srcRect/>
          <a:stretch>
            <a:fillRect/>
          </a:stretch>
        </p:blipFill>
        <p:spPr bwMode="auto">
          <a:xfrm>
            <a:off x="381000" y="533400"/>
            <a:ext cx="871538" cy="841375"/>
          </a:xfrm>
          <a:prstGeom prst="rect">
            <a:avLst/>
          </a:prstGeom>
          <a:noFill/>
          <a:ln w="12700">
            <a:noFill/>
            <a:miter lim="800000"/>
            <a:headEnd/>
            <a:tailEnd/>
          </a:ln>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E6CD3C9-D9AB-41A4-96D7-58809DDBB15B}" type="slidenum">
              <a:rPr lang="en-US"/>
              <a:pPr/>
              <a:t>6</a:t>
            </a:fld>
            <a:endParaRPr lang="en-US"/>
          </a:p>
        </p:txBody>
      </p:sp>
      <p:sp>
        <p:nvSpPr>
          <p:cNvPr id="648194" name="Rectangle 2"/>
          <p:cNvSpPr>
            <a:spLocks noGrp="1" noChangeArrowheads="1"/>
          </p:cNvSpPr>
          <p:nvPr>
            <p:ph type="title"/>
          </p:nvPr>
        </p:nvSpPr>
        <p:spPr/>
        <p:txBody>
          <a:bodyPr/>
          <a:lstStyle/>
          <a:p>
            <a:r>
              <a:rPr lang="en-US">
                <a:latin typeface="Times New Roman" pitchFamily="-64" charset="0"/>
              </a:rPr>
              <a:t>Science Team Composition</a:t>
            </a:r>
            <a:br>
              <a:rPr lang="en-US">
                <a:latin typeface="Times New Roman" pitchFamily="-64" charset="0"/>
              </a:rPr>
            </a:br>
            <a:r>
              <a:rPr lang="en-US" sz="1800">
                <a:latin typeface="Times New Roman" pitchFamily="-64" charset="0"/>
              </a:rPr>
              <a:t>(the guys and gals who make the SSC look good)</a:t>
            </a:r>
            <a:endParaRPr lang="en-US">
              <a:latin typeface="Times New Roman" pitchFamily="-64" charset="0"/>
            </a:endParaRPr>
          </a:p>
        </p:txBody>
      </p:sp>
      <p:sp>
        <p:nvSpPr>
          <p:cNvPr id="648195" name="Rectangle 3"/>
          <p:cNvSpPr>
            <a:spLocks noGrp="1" noChangeArrowheads="1"/>
          </p:cNvSpPr>
          <p:nvPr>
            <p:ph type="body" idx="1"/>
          </p:nvPr>
        </p:nvSpPr>
        <p:spPr>
          <a:xfrm>
            <a:off x="685800" y="1600200"/>
            <a:ext cx="7772400" cy="4572000"/>
          </a:xfrm>
        </p:spPr>
        <p:txBody>
          <a:bodyPr/>
          <a:lstStyle/>
          <a:p>
            <a:pPr>
              <a:lnSpc>
                <a:spcPct val="90000"/>
              </a:lnSpc>
            </a:pPr>
            <a:r>
              <a:rPr lang="en-US" sz="2000" dirty="0">
                <a:latin typeface="Times New Roman" pitchFamily="-64" charset="0"/>
              </a:rPr>
              <a:t>SSC’s often manage a team of </a:t>
            </a:r>
            <a:r>
              <a:rPr lang="en-US" sz="2000" dirty="0" smtClean="0">
                <a:latin typeface="Times New Roman" pitchFamily="-64" charset="0"/>
              </a:rPr>
              <a:t>scientists:</a:t>
            </a:r>
            <a:endParaRPr lang="en-US" sz="2000" dirty="0">
              <a:latin typeface="Times New Roman" pitchFamily="-64" charset="0"/>
            </a:endParaRPr>
          </a:p>
          <a:p>
            <a:pPr lvl="1">
              <a:lnSpc>
                <a:spcPct val="90000"/>
              </a:lnSpc>
            </a:pPr>
            <a:r>
              <a:rPr lang="en-US" sz="1800" dirty="0">
                <a:latin typeface="Times New Roman" pitchFamily="-64" charset="0"/>
              </a:rPr>
              <a:t>Oceanographers</a:t>
            </a:r>
          </a:p>
          <a:p>
            <a:pPr lvl="1">
              <a:lnSpc>
                <a:spcPct val="90000"/>
              </a:lnSpc>
            </a:pPr>
            <a:r>
              <a:rPr lang="en-US" sz="1800" dirty="0">
                <a:latin typeface="Times New Roman" pitchFamily="-64" charset="0"/>
              </a:rPr>
              <a:t>Modelers</a:t>
            </a:r>
          </a:p>
          <a:p>
            <a:pPr lvl="1">
              <a:lnSpc>
                <a:spcPct val="90000"/>
              </a:lnSpc>
            </a:pPr>
            <a:r>
              <a:rPr lang="en-US" sz="1800" dirty="0">
                <a:latin typeface="Times New Roman" pitchFamily="-64" charset="0"/>
              </a:rPr>
              <a:t>Biologists</a:t>
            </a:r>
          </a:p>
          <a:p>
            <a:pPr lvl="1">
              <a:lnSpc>
                <a:spcPct val="90000"/>
              </a:lnSpc>
            </a:pPr>
            <a:r>
              <a:rPr lang="en-US" sz="1800" dirty="0">
                <a:latin typeface="Times New Roman" pitchFamily="-64" charset="0"/>
              </a:rPr>
              <a:t>Chemists</a:t>
            </a:r>
          </a:p>
          <a:p>
            <a:pPr lvl="1">
              <a:lnSpc>
                <a:spcPct val="90000"/>
              </a:lnSpc>
            </a:pPr>
            <a:r>
              <a:rPr lang="en-US" sz="1800" dirty="0">
                <a:latin typeface="Times New Roman" pitchFamily="-64" charset="0"/>
              </a:rPr>
              <a:t>Weather Forecasters</a:t>
            </a:r>
          </a:p>
          <a:p>
            <a:pPr lvl="1">
              <a:lnSpc>
                <a:spcPct val="90000"/>
              </a:lnSpc>
            </a:pPr>
            <a:r>
              <a:rPr lang="en-US" sz="1800" dirty="0">
                <a:latin typeface="Times New Roman" pitchFamily="-64" charset="0"/>
              </a:rPr>
              <a:t>Info. Management Specialists</a:t>
            </a:r>
          </a:p>
          <a:p>
            <a:pPr lvl="1">
              <a:lnSpc>
                <a:spcPct val="90000"/>
              </a:lnSpc>
            </a:pPr>
            <a:endParaRPr lang="en-US" sz="1800" dirty="0">
              <a:latin typeface="Times New Roman" pitchFamily="-64" charset="0"/>
            </a:endParaRPr>
          </a:p>
          <a:p>
            <a:pPr lvl="1">
              <a:lnSpc>
                <a:spcPct val="90000"/>
              </a:lnSpc>
            </a:pPr>
            <a:endParaRPr lang="en-US" sz="1800" dirty="0">
              <a:latin typeface="Times New Roman" pitchFamily="-64" charset="0"/>
            </a:endParaRPr>
          </a:p>
          <a:p>
            <a:pPr lvl="1">
              <a:lnSpc>
                <a:spcPct val="90000"/>
              </a:lnSpc>
            </a:pPr>
            <a:endParaRPr lang="en-US" sz="1800" dirty="0">
              <a:latin typeface="Times New Roman" pitchFamily="-64" charset="0"/>
            </a:endParaRPr>
          </a:p>
          <a:p>
            <a:pPr lvl="1">
              <a:lnSpc>
                <a:spcPct val="90000"/>
              </a:lnSpc>
            </a:pPr>
            <a:endParaRPr lang="en-US" sz="1800" dirty="0">
              <a:latin typeface="Times New Roman" pitchFamily="-64" charset="0"/>
            </a:endParaRPr>
          </a:p>
          <a:p>
            <a:pPr>
              <a:lnSpc>
                <a:spcPct val="90000"/>
              </a:lnSpc>
            </a:pPr>
            <a:r>
              <a:rPr lang="en-US" sz="2000" dirty="0">
                <a:latin typeface="Times New Roman" pitchFamily="-64" charset="0"/>
              </a:rPr>
              <a:t>Each spill is unique and the team composition highly variable to meet the needs and demands of the FOSC.</a:t>
            </a:r>
          </a:p>
          <a:p>
            <a:pPr>
              <a:lnSpc>
                <a:spcPct val="90000"/>
              </a:lnSpc>
              <a:buFont typeface="Monotype Sorts" pitchFamily="-64" charset="2"/>
              <a:buNone/>
            </a:pPr>
            <a:r>
              <a:rPr lang="en-US" sz="2000" dirty="0">
                <a:solidFill>
                  <a:schemeClr val="tx2"/>
                </a:solidFill>
                <a:latin typeface="Times New Roman" pitchFamily="-64" charset="0"/>
              </a:rPr>
              <a:t>		  (30 years of corporate knowledge)</a:t>
            </a:r>
          </a:p>
        </p:txBody>
      </p:sp>
      <p:graphicFrame>
        <p:nvGraphicFramePr>
          <p:cNvPr id="648196" name="Object 4"/>
          <p:cNvGraphicFramePr>
            <a:graphicFrameLocks noChangeAspect="1"/>
          </p:cNvGraphicFramePr>
          <p:nvPr/>
        </p:nvGraphicFramePr>
        <p:xfrm>
          <a:off x="5029200" y="2286000"/>
          <a:ext cx="2971800" cy="2273300"/>
        </p:xfrm>
        <a:graphic>
          <a:graphicData uri="http://schemas.openxmlformats.org/presentationml/2006/ole">
            <p:oleObj spid="_x0000_s648196" name="Document" r:id="rId3" imgW="0" imgH="0" progId="Word.Document.8">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45E4654-1886-49AE-8EE7-4EF300B897C5}" type="slidenum">
              <a:rPr lang="en-US"/>
              <a:pPr/>
              <a:t>7</a:t>
            </a:fld>
            <a:endParaRPr lang="en-US"/>
          </a:p>
        </p:txBody>
      </p:sp>
      <p:sp>
        <p:nvSpPr>
          <p:cNvPr id="650242" name="Rectangle 2"/>
          <p:cNvSpPr>
            <a:spLocks noGrp="1" noChangeArrowheads="1"/>
          </p:cNvSpPr>
          <p:nvPr>
            <p:ph type="title"/>
          </p:nvPr>
        </p:nvSpPr>
        <p:spPr>
          <a:xfrm>
            <a:off x="228600" y="228600"/>
            <a:ext cx="8686800" cy="1143000"/>
          </a:xfrm>
        </p:spPr>
        <p:txBody>
          <a:bodyPr/>
          <a:lstStyle/>
          <a:p>
            <a:r>
              <a:rPr lang="en-US" sz="2000">
                <a:latin typeface="Times New Roman" pitchFamily="-64" charset="0"/>
              </a:rPr>
              <a:t>National Oceanic and Atmospheric Administration  </a:t>
            </a:r>
            <a:br>
              <a:rPr lang="en-US" sz="2000">
                <a:latin typeface="Times New Roman" pitchFamily="-64" charset="0"/>
              </a:rPr>
            </a:br>
            <a:r>
              <a:rPr lang="en-US" sz="1800">
                <a:latin typeface="Times New Roman" pitchFamily="-64" charset="0"/>
              </a:rPr>
              <a:t>Stewards of the Nation’s Coastal Environment</a:t>
            </a:r>
          </a:p>
        </p:txBody>
      </p:sp>
      <p:pic>
        <p:nvPicPr>
          <p:cNvPr id="650244" name="Picture 4"/>
          <p:cNvPicPr>
            <a:picLocks noGrp="1" noChangeAspect="1" noChangeArrowheads="1"/>
          </p:cNvPicPr>
          <p:nvPr>
            <p:ph type="body" sz="half" idx="2"/>
          </p:nvPr>
        </p:nvPicPr>
        <p:blipFill>
          <a:blip r:embed="rId4" cstate="print"/>
          <a:srcRect/>
          <a:stretch>
            <a:fillRect/>
          </a:stretch>
        </p:blipFill>
        <p:spPr>
          <a:xfrm>
            <a:off x="228600" y="1600200"/>
            <a:ext cx="4419600" cy="3152775"/>
          </a:xfrm>
          <a:ln/>
        </p:spPr>
      </p:pic>
      <p:graphicFrame>
        <p:nvGraphicFramePr>
          <p:cNvPr id="650245" name="Object 5"/>
          <p:cNvGraphicFramePr>
            <a:graphicFrameLocks noChangeAspect="1"/>
          </p:cNvGraphicFramePr>
          <p:nvPr>
            <p:ph type="body" sz="half" idx="1"/>
          </p:nvPr>
        </p:nvGraphicFramePr>
        <p:xfrm>
          <a:off x="6248400" y="1676400"/>
          <a:ext cx="1219200" cy="1206500"/>
        </p:xfrm>
        <a:graphic>
          <a:graphicData uri="http://schemas.openxmlformats.org/presentationml/2006/ole">
            <p:oleObj spid="_x0000_s650245" name="Document" r:id="rId5" imgW="924054" imgH="924054" progId="Word.Document.8">
              <p:embed/>
            </p:oleObj>
          </a:graphicData>
        </a:graphic>
      </p:graphicFrame>
      <p:sp>
        <p:nvSpPr>
          <p:cNvPr id="650246" name="WordArt 6"/>
          <p:cNvSpPr>
            <a:spLocks noChangeArrowheads="1" noChangeShapeType="1" noTextEdit="1"/>
          </p:cNvSpPr>
          <p:nvPr/>
        </p:nvSpPr>
        <p:spPr bwMode="auto">
          <a:xfrm>
            <a:off x="1066800" y="5410200"/>
            <a:ext cx="2336800" cy="642938"/>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Trustee Role</a:t>
            </a:r>
          </a:p>
        </p:txBody>
      </p:sp>
      <p:pic>
        <p:nvPicPr>
          <p:cNvPr id="650247" name="Picture 7" descr="http://www.noaanews.noaa.gov/stories/images/ssc-sealpups.jpg"/>
          <p:cNvPicPr>
            <a:picLocks noChangeAspect="1" noChangeArrowheads="1"/>
          </p:cNvPicPr>
          <p:nvPr/>
        </p:nvPicPr>
        <p:blipFill>
          <a:blip r:embed="rId6" cstate="print"/>
          <a:srcRect/>
          <a:stretch>
            <a:fillRect/>
          </a:stretch>
        </p:blipFill>
        <p:spPr bwMode="auto">
          <a:xfrm>
            <a:off x="4419600" y="3352800"/>
            <a:ext cx="4495800" cy="3200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585C3F0-2DF8-4CA3-86EE-047CD89A7DEC}" type="slidenum">
              <a:rPr lang="en-US"/>
              <a:pPr/>
              <a:t>8</a:t>
            </a:fld>
            <a:endParaRPr lang="en-US"/>
          </a:p>
        </p:txBody>
      </p:sp>
      <p:sp>
        <p:nvSpPr>
          <p:cNvPr id="551938" name="Rectangle 2"/>
          <p:cNvSpPr>
            <a:spLocks noGrp="1" noChangeArrowheads="1"/>
          </p:cNvSpPr>
          <p:nvPr>
            <p:ph type="title"/>
          </p:nvPr>
        </p:nvSpPr>
        <p:spPr>
          <a:xfrm>
            <a:off x="304800" y="228600"/>
            <a:ext cx="8610600" cy="685800"/>
          </a:xfrm>
          <a:noFill/>
          <a:ln/>
        </p:spPr>
        <p:txBody>
          <a:bodyPr lIns="90487" tIns="44450" rIns="90487" bIns="44450" anchor="b"/>
          <a:lstStyle/>
          <a:p>
            <a:r>
              <a:rPr lang="en-US" sz="2800">
                <a:effectLst>
                  <a:outerShdw blurRad="38100" dist="38100" dir="2700000" algn="tl">
                    <a:srgbClr val="FFFFFF"/>
                  </a:outerShdw>
                </a:effectLst>
              </a:rPr>
              <a:t>When things go bump in the night…</a:t>
            </a:r>
            <a:endParaRPr lang="en-US">
              <a:effectLst>
                <a:outerShdw blurRad="38100" dist="38100" dir="2700000" algn="tl">
                  <a:srgbClr val="FFFFFF"/>
                </a:outerShdw>
              </a:effectLst>
              <a:latin typeface="Times New Roman" pitchFamily="-64" charset="0"/>
            </a:endParaRPr>
          </a:p>
        </p:txBody>
      </p:sp>
      <p:pic>
        <p:nvPicPr>
          <p:cNvPr id="551939" name="Picture 3"/>
          <p:cNvPicPr>
            <a:picLocks noGrp="1" noChangeAspect="1" noChangeArrowheads="1"/>
          </p:cNvPicPr>
          <p:nvPr>
            <p:ph idx="1"/>
          </p:nvPr>
        </p:nvPicPr>
        <p:blipFill>
          <a:blip r:embed="rId3" cstate="print"/>
          <a:srcRect/>
          <a:stretch>
            <a:fillRect/>
          </a:stretch>
        </p:blipFill>
        <p:spPr>
          <a:xfrm>
            <a:off x="609600" y="1143000"/>
            <a:ext cx="7924800" cy="4913313"/>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EC49C46-1540-45AC-A12D-62C14FFC8660}" type="slidenum">
              <a:rPr lang="en-US"/>
              <a:pPr/>
              <a:t>9</a:t>
            </a:fld>
            <a:endParaRPr lang="en-US"/>
          </a:p>
        </p:txBody>
      </p:sp>
      <p:sp>
        <p:nvSpPr>
          <p:cNvPr id="552962" name="Rectangle 2"/>
          <p:cNvSpPr>
            <a:spLocks noGrp="1" noChangeArrowheads="1"/>
          </p:cNvSpPr>
          <p:nvPr>
            <p:ph type="title"/>
          </p:nvPr>
        </p:nvSpPr>
        <p:spPr>
          <a:xfrm>
            <a:off x="609600" y="381000"/>
            <a:ext cx="8382000" cy="1143000"/>
          </a:xfrm>
          <a:noFill/>
          <a:ln/>
        </p:spPr>
        <p:txBody>
          <a:bodyPr lIns="90487" tIns="44450" rIns="90487" bIns="44450"/>
          <a:lstStyle/>
          <a:p>
            <a:pPr algn="l"/>
            <a:r>
              <a:rPr lang="en-US" sz="2800"/>
              <a:t>Thought process…  asking the right questions.</a:t>
            </a:r>
          </a:p>
        </p:txBody>
      </p:sp>
      <p:sp>
        <p:nvSpPr>
          <p:cNvPr id="552963" name="Rectangle 3"/>
          <p:cNvSpPr>
            <a:spLocks noGrp="1" noChangeArrowheads="1"/>
          </p:cNvSpPr>
          <p:nvPr>
            <p:ph type="body" idx="1"/>
          </p:nvPr>
        </p:nvSpPr>
        <p:spPr>
          <a:xfrm>
            <a:off x="4191000" y="1981200"/>
            <a:ext cx="4648200" cy="4114800"/>
          </a:xfrm>
          <a:noFill/>
          <a:ln/>
        </p:spPr>
        <p:txBody>
          <a:bodyPr lIns="90487" tIns="44450" rIns="90487" bIns="44450"/>
          <a:lstStyle/>
          <a:p>
            <a:pPr>
              <a:lnSpc>
                <a:spcPct val="90000"/>
              </a:lnSpc>
            </a:pPr>
            <a:r>
              <a:rPr lang="en-US" dirty="0"/>
              <a:t>What got spilled? - </a:t>
            </a:r>
            <a:r>
              <a:rPr lang="en-US" dirty="0">
                <a:solidFill>
                  <a:schemeClr val="tx2"/>
                </a:solidFill>
              </a:rPr>
              <a:t>hazard characterization</a:t>
            </a:r>
            <a:endParaRPr lang="en-US" dirty="0"/>
          </a:p>
          <a:p>
            <a:pPr>
              <a:lnSpc>
                <a:spcPct val="90000"/>
              </a:lnSpc>
            </a:pPr>
            <a:r>
              <a:rPr lang="en-US" dirty="0" smtClean="0"/>
              <a:t>Where is it and where’s </a:t>
            </a:r>
            <a:r>
              <a:rPr lang="en-US" dirty="0"/>
              <a:t>it going? - </a:t>
            </a:r>
            <a:r>
              <a:rPr lang="en-US" dirty="0">
                <a:solidFill>
                  <a:schemeClr val="tx2"/>
                </a:solidFill>
              </a:rPr>
              <a:t>transport/fate (models)</a:t>
            </a:r>
            <a:endParaRPr lang="en-US" dirty="0"/>
          </a:p>
          <a:p>
            <a:pPr>
              <a:lnSpc>
                <a:spcPct val="90000"/>
              </a:lnSpc>
            </a:pPr>
            <a:r>
              <a:rPr lang="en-US" dirty="0"/>
              <a:t>Who’s going to get hit? - </a:t>
            </a:r>
            <a:r>
              <a:rPr lang="en-US" dirty="0">
                <a:solidFill>
                  <a:schemeClr val="tx2"/>
                </a:solidFill>
              </a:rPr>
              <a:t>resources at risk (ESI)</a:t>
            </a:r>
            <a:r>
              <a:rPr lang="en-US" dirty="0"/>
              <a:t> </a:t>
            </a:r>
          </a:p>
          <a:p>
            <a:pPr>
              <a:lnSpc>
                <a:spcPct val="90000"/>
              </a:lnSpc>
            </a:pPr>
            <a:r>
              <a:rPr lang="en-US" dirty="0"/>
              <a:t>How will it hurt? - </a:t>
            </a:r>
            <a:r>
              <a:rPr lang="en-US" dirty="0">
                <a:solidFill>
                  <a:schemeClr val="tx2"/>
                </a:solidFill>
              </a:rPr>
              <a:t>impacts/injury</a:t>
            </a:r>
            <a:endParaRPr lang="en-US" dirty="0"/>
          </a:p>
          <a:p>
            <a:pPr>
              <a:lnSpc>
                <a:spcPct val="90000"/>
              </a:lnSpc>
            </a:pPr>
            <a:r>
              <a:rPr lang="en-US" dirty="0"/>
              <a:t>What can be done? -</a:t>
            </a:r>
            <a:endParaRPr lang="en-US" sz="1600" dirty="0">
              <a:solidFill>
                <a:schemeClr val="tx2"/>
              </a:solidFill>
            </a:endParaRPr>
          </a:p>
          <a:p>
            <a:pPr>
              <a:lnSpc>
                <a:spcPct val="90000"/>
              </a:lnSpc>
              <a:buFont typeface="Monotype Sorts" pitchFamily="-64" charset="2"/>
              <a:buNone/>
            </a:pPr>
            <a:endParaRPr lang="en-US" sz="1600" dirty="0">
              <a:solidFill>
                <a:schemeClr val="tx2"/>
              </a:solidFill>
            </a:endParaRPr>
          </a:p>
          <a:p>
            <a:pPr>
              <a:lnSpc>
                <a:spcPct val="90000"/>
              </a:lnSpc>
              <a:buFont typeface="Monotype Sorts" pitchFamily="-64" charset="2"/>
              <a:buNone/>
            </a:pPr>
            <a:r>
              <a:rPr lang="en-US" sz="1400" dirty="0">
                <a:solidFill>
                  <a:schemeClr val="tx2"/>
                </a:solidFill>
              </a:rPr>
              <a:t>                                                             </a:t>
            </a:r>
            <a:endParaRPr lang="en-US" sz="14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rainingTemplate">
  <a:themeElements>
    <a:clrScheme name="">
      <a:dk1>
        <a:srgbClr val="000000"/>
      </a:dk1>
      <a:lt1>
        <a:srgbClr val="FFFFFF"/>
      </a:lt1>
      <a:dk2>
        <a:srgbClr val="0000D1"/>
      </a:dk2>
      <a:lt2>
        <a:srgbClr val="FFFFFF"/>
      </a:lt2>
      <a:accent1>
        <a:srgbClr val="114FFB"/>
      </a:accent1>
      <a:accent2>
        <a:srgbClr val="FC0128"/>
      </a:accent2>
      <a:accent3>
        <a:srgbClr val="AAAAE5"/>
      </a:accent3>
      <a:accent4>
        <a:srgbClr val="DADADA"/>
      </a:accent4>
      <a:accent5>
        <a:srgbClr val="AAB2FD"/>
      </a:accent5>
      <a:accent6>
        <a:srgbClr val="E40123"/>
      </a:accent6>
      <a:hlink>
        <a:srgbClr val="000000"/>
      </a:hlink>
      <a:folHlink>
        <a:srgbClr val="51DC00"/>
      </a:folHlink>
    </a:clrScheme>
    <a:fontScheme name="Training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rnd"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12700" cap="rnd"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Training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ining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ining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ining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ining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ining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ining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Zippie:Desktop Folder:Desktop files:MSO Training 96.mkm:TrainingTemplate</Template>
  <TotalTime>1001</TotalTime>
  <Pages>55</Pages>
  <Words>3174</Words>
  <Application>Microsoft Office PowerPoint</Application>
  <PresentationFormat>On-screen Show (4:3)</PresentationFormat>
  <Paragraphs>432</Paragraphs>
  <Slides>49</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TrainingTemplate</vt:lpstr>
      <vt:lpstr>Document</vt:lpstr>
      <vt:lpstr>Preliminary Assessment &amp; Actions Continued…</vt:lpstr>
      <vt:lpstr>Origins of NOAA HAZMAT Program…</vt:lpstr>
      <vt:lpstr> Other than just another NOAA Scientist…</vt:lpstr>
      <vt:lpstr>Scientific Support Coordinator (SSC):</vt:lpstr>
      <vt:lpstr>               NOAA Scientific Support Includes:</vt:lpstr>
      <vt:lpstr>Science Team Composition (the guys and gals who make the SSC look good)</vt:lpstr>
      <vt:lpstr>National Oceanic and Atmospheric Administration   Stewards of the Nation’s Coastal Environment</vt:lpstr>
      <vt:lpstr>When things go bump in the night…</vt:lpstr>
      <vt:lpstr>Thought process…  asking the right questions.</vt:lpstr>
      <vt:lpstr>Preliminary Assessment &amp; Actions 2.1 Plot an oil spill trajectory based on a recent pollution response.</vt:lpstr>
      <vt:lpstr>(More Than Just a Guess) Pollutant Transport and Oil Weathering Modeling</vt:lpstr>
      <vt:lpstr> Verbal Trajectory Example</vt:lpstr>
      <vt:lpstr>NOAA Modeling Products</vt:lpstr>
      <vt:lpstr>Spilled Crude Oil on Water</vt:lpstr>
      <vt:lpstr>Spilled Crude Oil on Water</vt:lpstr>
      <vt:lpstr>ADIOS2:  Evaporation (API 28.1 Furrial Crude Oil, Venezuela)</vt:lpstr>
      <vt:lpstr>ADIOS2:  Water-in-Oil Emulsification (API 28.1 Furrial Crude Oil, Venezuela)</vt:lpstr>
      <vt:lpstr>Typical Oil Weathering:  Emulsification (API 28.1 Furrial Crude Oil, Venezuela)</vt:lpstr>
      <vt:lpstr>Slide 19</vt:lpstr>
      <vt:lpstr>Things to note during an observation…</vt:lpstr>
      <vt:lpstr>Things to note during an observation…</vt:lpstr>
      <vt:lpstr>Things to note during an observation…</vt:lpstr>
      <vt:lpstr>Things to note during an observation…</vt:lpstr>
      <vt:lpstr>Things to note during an observation…</vt:lpstr>
      <vt:lpstr>Slide 25</vt:lpstr>
      <vt:lpstr>Things to note during an observation…</vt:lpstr>
      <vt:lpstr>Comparison Photos</vt:lpstr>
      <vt:lpstr>Things to note during an observation…</vt:lpstr>
      <vt:lpstr>Beware of False Positives!</vt:lpstr>
      <vt:lpstr>Real-life Example</vt:lpstr>
      <vt:lpstr>Slide 31</vt:lpstr>
      <vt:lpstr>Slide 32</vt:lpstr>
      <vt:lpstr>Slide 33</vt:lpstr>
      <vt:lpstr>Slide 34</vt:lpstr>
      <vt:lpstr>Slide 35</vt:lpstr>
      <vt:lpstr>Charlie Henry </vt:lpstr>
      <vt:lpstr>Preliminary Assessment &amp; Actions 2.1 Plot an oil spill trajectory based on a recent pollution response.</vt:lpstr>
      <vt:lpstr> 2D On-Water, Surface Transport Drivers: </vt:lpstr>
      <vt:lpstr>Charlie Henry </vt:lpstr>
      <vt:lpstr>Preliminary Assessment &amp; Actions 2.3 Create an air plume model for a Hazardous Substance in your AOR.</vt:lpstr>
      <vt:lpstr>HAZMAT Chemical Products</vt:lpstr>
      <vt:lpstr> NOAA’s ALOHA MODEL</vt:lpstr>
      <vt:lpstr> Fundamentals…</vt:lpstr>
      <vt:lpstr> </vt:lpstr>
      <vt:lpstr>Hydrogen Sulfide Release (Barge FT-22)</vt:lpstr>
      <vt:lpstr>USCG Strike Team Deployment</vt:lpstr>
      <vt:lpstr>NOAA ALOHA Generated Output</vt:lpstr>
      <vt:lpstr>HYSPLIT</vt:lpstr>
      <vt:lpstr>Preliminary Assessment &amp; Actions 2.4 Identify the agency or agencies that may assist in determining the fate of an oil spill/hazardous substance release in your AOR.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Capabilities</dc:title>
  <dc:subject>MSO Training</dc:subject>
  <dc:creator>Atlantic Strike Team</dc:creator>
  <cp:lastModifiedBy>GST</cp:lastModifiedBy>
  <cp:revision>361</cp:revision>
  <cp:lastPrinted>1998-11-03T20:12:16Z</cp:lastPrinted>
  <dcterms:created xsi:type="dcterms:W3CDTF">1997-03-01T13:07:31Z</dcterms:created>
  <dcterms:modified xsi:type="dcterms:W3CDTF">2010-08-17T22:25:06Z</dcterms:modified>
</cp:coreProperties>
</file>