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0" d="100"/>
          <a:sy n="100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2D2C-5F73-4EE3-A17C-AE6A0659A1AA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9257-6502-4828-8E36-AA1A63FC0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D3BDF-1B7F-467B-BB2D-43053314B9CF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44C6-C334-4F76-94D2-6ADB5734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4E09-C1DB-49EA-AB2D-52A9BE2B8DA9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900AA-C945-4D18-8600-DACDB8AA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C041-8161-4494-A92C-B39E4B8B9AB4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5440-16C2-4BAE-A331-1C560104D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FF4E-204B-4953-9A70-FBDB56E58BE0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A2B0-0177-4520-8381-EE92C2A78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5150-60EF-4060-9C4F-AA57DA737E87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4EC1-3890-48E1-AC87-B67AEB354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ABDC-6950-4CD2-A35D-E50ACC3A3A81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14C5-1BAF-4F12-BDC6-69823DC24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64FB-A1DC-48D0-B720-6DB385765463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AFAF0-37C3-491A-B091-C9A352750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5D8F-A21B-406F-9506-9C8373251FDF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EBE91-8282-46DE-8889-E2CD65ECC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8354-2510-42D0-958F-BD8AE681E517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3FA66-0F89-4E1F-9C1A-067AC3E32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EC8D-4D18-4D68-AA3E-C3A018741AFB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99C0-4EC9-4F48-A3C6-D00CB43EA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F2D505-C9B0-43E0-A845-166B5E95CC27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708BCA-FE7A-455B-AC48-362D082BE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4876800" cy="2765425"/>
          </a:xfrm>
        </p:spPr>
        <p:txBody>
          <a:bodyPr/>
          <a:lstStyle/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z="2800" smtClean="0"/>
              <a:t>Our Mission is to provide the Coast Guard and the industry an exclusive global source of unsurpassed expertise and support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marL="514350" indent="-514350" algn="just" eaLnBrk="1" hangingPunct="1"/>
            <a:r>
              <a:rPr lang="en-US" sz="2800" smtClean="0">
                <a:solidFill>
                  <a:schemeClr val="tx1"/>
                </a:solidFill>
              </a:rPr>
              <a:t>2. Our Vision is to be recognized experts leading the Coast Guards Foreign Passenger Vessel Program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Welcome to the Cruise Ship National Center of Expertise (CSNCOE)</a:t>
            </a:r>
          </a:p>
        </p:txBody>
      </p:sp>
      <p:pic>
        <p:nvPicPr>
          <p:cNvPr id="5" name="Picture 4" descr="csncoe logo hi def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981200"/>
            <a:ext cx="2286000" cy="22860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3962400" cy="556260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Who is the CSNCOE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Why was the CSNCOE established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What is the CSNCOE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When was the CSNCOE established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Where is the CSNCOE located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How is the CSNCOE utilized</a:t>
            </a:r>
          </a:p>
        </p:txBody>
      </p:sp>
      <p:pic>
        <p:nvPicPr>
          <p:cNvPr id="3075" name="Picture 4" descr="P:\CSCOE\Photos &amp; Presentations\Photos\NCOE\AFPVE Course\Classroom\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7338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P:\CSCOE\Photos &amp; Presentations\Photos\NCOE\AFPVE Course\Ship walkthrough\Closing Mee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609600"/>
            <a:ext cx="41148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Who is the CSNCOE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82000" cy="5715000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Comprised of 8 personnel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3 active duty</a:t>
            </a: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Detachment Chief, CDR Jenkins</a:t>
            </a: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National Technical Advisor, LCDR </a:t>
            </a:r>
            <a:r>
              <a:rPr lang="en-US" sz="2800" dirty="0" smtClean="0">
                <a:solidFill>
                  <a:schemeClr val="tx1"/>
                </a:solidFill>
              </a:rPr>
              <a:t>Thomas Gibson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Port State Control, LT </a:t>
            </a:r>
            <a:r>
              <a:rPr lang="en-US" sz="2800" dirty="0" smtClean="0">
                <a:solidFill>
                  <a:schemeClr val="tx1"/>
                </a:solidFill>
              </a:rPr>
              <a:t>Kimberly Glore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algn="l" eaLnBrk="1" hangingPunct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5 civilian staff</a:t>
            </a: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Scott Elphison</a:t>
            </a: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Brad </a:t>
            </a:r>
            <a:r>
              <a:rPr lang="en-US" sz="2800" dirty="0" smtClean="0">
                <a:solidFill>
                  <a:schemeClr val="tx1"/>
                </a:solidFill>
              </a:rPr>
              <a:t>Schoenwald</a:t>
            </a: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Daniel </a:t>
            </a:r>
            <a:r>
              <a:rPr lang="en-US" sz="2800" dirty="0">
                <a:solidFill>
                  <a:schemeClr val="tx1"/>
                </a:solidFill>
              </a:rPr>
              <a:t>Brehm</a:t>
            </a: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Eric Jesionowski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2"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Jim </a:t>
            </a:r>
            <a:r>
              <a:rPr lang="en-US" sz="2800" dirty="0" smtClean="0">
                <a:solidFill>
                  <a:schemeClr val="tx1"/>
                </a:solidFill>
              </a:rPr>
              <a:t>Garzon</a:t>
            </a:r>
          </a:p>
          <a:p>
            <a:pPr lvl="2" algn="l" eaLnBrk="1" hangingPunct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 eaLnBrk="1" hangingPunct="1"/>
            <a:r>
              <a:rPr lang="en-US" sz="4000" smtClean="0"/>
              <a:t>Why was the CSNCOE established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In 1993 the Marine Safety Office Miami began administering the Passenger Vessel Control Verification Course out of local necessity.  </a:t>
            </a:r>
          </a:p>
          <a:p>
            <a:pPr algn="l" eaLnBrk="1" hangingPunct="1"/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As the cruise industry grew, so did interest in this course.  </a:t>
            </a:r>
          </a:p>
          <a:p>
            <a:pPr algn="l" eaLnBrk="1" hangingPunct="1"/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The office began to be considered a “center of excellence” for the USCG’s cruise ship safety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sz="4000" smtClean="0"/>
              <a:t>What the CSNCOE does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Advanced Foreign Passenger Vessel Course administrator</a:t>
            </a:r>
          </a:p>
          <a:p>
            <a:pPr eaLnBrk="1" hangingPunct="1"/>
            <a:r>
              <a:rPr lang="en-US" sz="2800" smtClean="0"/>
              <a:t>Tactics, Techniques and Procedures (TTP) development</a:t>
            </a:r>
          </a:p>
          <a:p>
            <a:pPr eaLnBrk="1" hangingPunct="1"/>
            <a:r>
              <a:rPr lang="en-US" sz="2800" smtClean="0"/>
              <a:t>Performance qualification standard development</a:t>
            </a:r>
          </a:p>
          <a:p>
            <a:pPr eaLnBrk="1" hangingPunct="1"/>
            <a:r>
              <a:rPr lang="en-US" sz="2800" smtClean="0"/>
              <a:t>Nexus of subject matter expertise</a:t>
            </a:r>
          </a:p>
          <a:p>
            <a:pPr eaLnBrk="1" hangingPunct="1"/>
            <a:r>
              <a:rPr lang="en-US" sz="2800" smtClean="0"/>
              <a:t>Exam augmentation</a:t>
            </a:r>
          </a:p>
          <a:p>
            <a:pPr eaLnBrk="1" hangingPunct="1"/>
            <a:r>
              <a:rPr lang="en-US" sz="2800" smtClean="0"/>
              <a:t>Public Affairs</a:t>
            </a:r>
          </a:p>
          <a:p>
            <a:pPr eaLnBrk="1" hangingPunct="1"/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 rot="19000312">
            <a:off x="7777742" y="5569116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 rot="19627096">
            <a:off x="1513388" y="381000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 rot="2345831">
            <a:off x="7391400" y="457200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 rot="2893801">
            <a:off x="7710451" y="3730147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 rot="2893801">
            <a:off x="3748051" y="5025549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 rot="19909980">
            <a:off x="2315533" y="5498996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 rot="19909980">
            <a:off x="5896934" y="5270396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/>
            <a:r>
              <a:rPr lang="en-US" sz="4000" smtClean="0"/>
              <a:t>When was the CSNCOE established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In 2008, the USCG’s Marine Safety Enhancement Plan memorialized the concept of “Centers of Expertise” </a:t>
            </a:r>
          </a:p>
          <a:p>
            <a:pPr algn="l" eaLnBrk="1" hangingPunct="1"/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Their attention would be focused on a particular facet of the marine industry. One of those seven Centers was established in Miami and focused on the Cruise Shipping Industry.  </a:t>
            </a:r>
          </a:p>
          <a:p>
            <a:pPr algn="l" eaLnBrk="1" hangingPunct="1"/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Because of its existing foundation, the Cruise Ship COE was established first, 0n Sept 30, 2008 as a sub-unit of Sector Miami.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Where is the CSNCOE located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The CSNCOE is located conveniently next to Port everglades</a:t>
            </a:r>
          </a:p>
          <a:p>
            <a:pPr eaLnBrk="1" hangingPunct="1"/>
            <a:r>
              <a:rPr lang="en-US" sz="2800" smtClean="0"/>
              <a:t>26 miles north of the Port of Miami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1800 Eller Dr. 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Suite 420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Fort Lauderdale, FL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	33316 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048000"/>
            <a:ext cx="48529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sz="4000" smtClean="0"/>
              <a:t>How is the CSNCOE utilized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Promoting field consistency and proficiency</a:t>
            </a:r>
          </a:p>
          <a:p>
            <a:pPr eaLnBrk="1" hangingPunct="1"/>
            <a:r>
              <a:rPr lang="en-US" sz="2800" smtClean="0"/>
              <a:t>Field assessment program</a:t>
            </a:r>
          </a:p>
          <a:p>
            <a:pPr eaLnBrk="1" hangingPunct="1"/>
            <a:r>
              <a:rPr lang="en-US" sz="2800" smtClean="0"/>
              <a:t>3 advanced courses annually</a:t>
            </a:r>
          </a:p>
          <a:p>
            <a:pPr eaLnBrk="1" hangingPunct="1"/>
            <a:r>
              <a:rPr lang="en-US" sz="2800" smtClean="0"/>
              <a:t>Basic training</a:t>
            </a:r>
          </a:p>
          <a:p>
            <a:pPr eaLnBrk="1" hangingPunct="1"/>
            <a:r>
              <a:rPr lang="en-US" sz="2800" smtClean="0"/>
              <a:t>Subject Matter Expertise</a:t>
            </a:r>
          </a:p>
          <a:p>
            <a:pPr eaLnBrk="1" hangingPunct="1"/>
            <a:r>
              <a:rPr lang="en-US" sz="2800" smtClean="0"/>
              <a:t>Policy, procedure and training development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307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Our Mission is to provide the Coast Guard and the industry an exclusive global source of unsurpassed expertise and support</vt:lpstr>
      <vt:lpstr>PowerPoint Presentation</vt:lpstr>
      <vt:lpstr>Who is the CSNCOE </vt:lpstr>
      <vt:lpstr>Why was the CSNCOE established </vt:lpstr>
      <vt:lpstr>What the CSNCOE does </vt:lpstr>
      <vt:lpstr>When was the CSNCOE established </vt:lpstr>
      <vt:lpstr>Where is the CSNCOE located</vt:lpstr>
      <vt:lpstr>How is the CSNCOE utilized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Cruise Ship National Center of Expertise (CSNCOE)</dc:title>
  <dc:creator>Owner</dc:creator>
  <cp:lastModifiedBy>Elphison, Scott J CIV</cp:lastModifiedBy>
  <cp:revision>31</cp:revision>
  <dcterms:created xsi:type="dcterms:W3CDTF">2013-07-18T13:43:29Z</dcterms:created>
  <dcterms:modified xsi:type="dcterms:W3CDTF">2019-09-13T11:54:28Z</dcterms:modified>
</cp:coreProperties>
</file>