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100" d="100"/>
          <a:sy n="100" d="100"/>
        </p:scale>
        <p:origin x="130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F2D2C-5F73-4EE3-A17C-AE6A0659A1AA}" type="datetimeFigureOut">
              <a:rPr lang="en-US"/>
              <a:pPr>
                <a:defRPr/>
              </a:pPr>
              <a:t>9/13/2019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19257-6502-4828-8E36-AA1A63FC0D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D3BDF-1B7F-467B-BB2D-43053314B9CF}" type="datetimeFigureOut">
              <a:rPr lang="en-US"/>
              <a:pPr>
                <a:defRPr/>
              </a:pPr>
              <a:t>9/13/2019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B44C6-C334-4F76-94D2-6ADB5734D0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A4E09-C1DB-49EA-AB2D-52A9BE2B8DA9}" type="datetimeFigureOut">
              <a:rPr lang="en-US"/>
              <a:pPr>
                <a:defRPr/>
              </a:pPr>
              <a:t>9/13/2019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900AA-C945-4D18-8600-DACDB8AA5B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EC041-8161-4494-A92C-B39E4B8B9AB4}" type="datetimeFigureOut">
              <a:rPr lang="en-US"/>
              <a:pPr>
                <a:defRPr/>
              </a:pPr>
              <a:t>9/13/2019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D5440-16C2-4BAE-A331-1C560104D8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FFF4E-204B-4953-9A70-FBDB56E58BE0}" type="datetimeFigureOut">
              <a:rPr lang="en-US"/>
              <a:pPr>
                <a:defRPr/>
              </a:pPr>
              <a:t>9/13/2019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1A2B0-0177-4520-8381-EE92C2A78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05150-60EF-4060-9C4F-AA57DA737E87}" type="datetimeFigureOut">
              <a:rPr lang="en-US"/>
              <a:pPr>
                <a:defRPr/>
              </a:pPr>
              <a:t>9/13/2019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D4EC1-3890-48E1-AC87-B67AEB3546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AABDC-6950-4CD2-A35D-E50ACC3A3A81}" type="datetimeFigureOut">
              <a:rPr lang="en-US"/>
              <a:pPr>
                <a:defRPr/>
              </a:pPr>
              <a:t>9/13/2019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C14C5-1BAF-4F12-BDC6-69823DC24A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264FB-A1DC-48D0-B720-6DB385765463}" type="datetimeFigureOut">
              <a:rPr lang="en-US"/>
              <a:pPr>
                <a:defRPr/>
              </a:pPr>
              <a:t>9/13/2019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AFAF0-37C3-491A-B091-C9A352750C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75D8F-A21B-406F-9506-9C8373251FDF}" type="datetimeFigureOut">
              <a:rPr lang="en-US"/>
              <a:pPr>
                <a:defRPr/>
              </a:pPr>
              <a:t>9/13/2019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EBE91-8282-46DE-8889-E2CD65ECC4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98354-2510-42D0-958F-BD8AE681E517}" type="datetimeFigureOut">
              <a:rPr lang="en-US"/>
              <a:pPr>
                <a:defRPr/>
              </a:pPr>
              <a:t>9/13/2019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3FA66-0F89-4E1F-9C1A-067AC3E325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FEC8D-4D18-4D68-AA3E-C3A018741AFB}" type="datetimeFigureOut">
              <a:rPr lang="en-US"/>
              <a:pPr>
                <a:defRPr/>
              </a:pPr>
              <a:t>9/13/2019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A99C0-4EC9-4F48-A3C6-D00CB43EA8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F2D505-C9B0-43E0-A845-166B5E95CC27}" type="datetimeFigureOut">
              <a:rPr lang="en-US"/>
              <a:pPr>
                <a:defRPr/>
              </a:pPr>
              <a:t>9/13/2019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B708BCA-FE7A-455B-AC48-362D082BEC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762000" y="1752600"/>
            <a:ext cx="4876800" cy="2765425"/>
          </a:xfrm>
        </p:spPr>
        <p:txBody>
          <a:bodyPr/>
          <a:lstStyle/>
          <a:p>
            <a:pPr marL="514350" indent="-514350" algn="just" eaLnBrk="1" hangingPunct="1">
              <a:buFont typeface="Calibri" pitchFamily="34" charset="0"/>
              <a:buAutoNum type="arabicPeriod"/>
            </a:pPr>
            <a:r>
              <a:rPr lang="en-US" sz="2800" smtClean="0"/>
              <a:t>Our Mission is to provide the Coast Guard and the industry an exclusive global source of unsurpassed expertise and support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838200" y="4572000"/>
            <a:ext cx="7467600" cy="1752600"/>
          </a:xfrm>
        </p:spPr>
        <p:txBody>
          <a:bodyPr/>
          <a:lstStyle/>
          <a:p>
            <a:pPr marL="514350" indent="-514350" algn="just" eaLnBrk="1" hangingPunct="1"/>
            <a:r>
              <a:rPr lang="en-US" sz="2800" smtClean="0">
                <a:solidFill>
                  <a:schemeClr val="tx1"/>
                </a:solidFill>
              </a:rPr>
              <a:t>2. Our Vision is to be recognized experts leading the Coast Guards Foreign Passenger Vessel Program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752600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Welcome to the Cruise Ship National Center of Expertise (CSNCOE)</a:t>
            </a:r>
          </a:p>
        </p:txBody>
      </p:sp>
      <p:pic>
        <p:nvPicPr>
          <p:cNvPr id="5" name="Picture 4" descr="csncoe logo hi def.t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48400" y="1981200"/>
            <a:ext cx="2286000" cy="2286000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/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ubtitle 2"/>
          <p:cNvSpPr>
            <a:spLocks noGrp="1"/>
          </p:cNvSpPr>
          <p:nvPr>
            <p:ph type="subTitle" idx="1"/>
          </p:nvPr>
        </p:nvSpPr>
        <p:spPr>
          <a:xfrm>
            <a:off x="304800" y="990600"/>
            <a:ext cx="3962400" cy="5562600"/>
          </a:xfrm>
        </p:spPr>
        <p:txBody>
          <a:bodyPr/>
          <a:lstStyle/>
          <a:p>
            <a:pPr marL="457200" indent="-457200" algn="l" eaLnBrk="1" hangingPunct="1">
              <a:buFont typeface="Arial" charset="0"/>
              <a:buChar char="•"/>
            </a:pPr>
            <a:r>
              <a:rPr lang="en-US" sz="2800" smtClean="0">
                <a:solidFill>
                  <a:schemeClr val="tx1"/>
                </a:solidFill>
              </a:rPr>
              <a:t>Who is the CSNCOE</a:t>
            </a:r>
          </a:p>
          <a:p>
            <a:pPr marL="457200" indent="-457200" algn="l" eaLnBrk="1" hangingPunct="1">
              <a:buFont typeface="Arial" charset="0"/>
              <a:buChar char="•"/>
            </a:pPr>
            <a:r>
              <a:rPr lang="en-US" sz="2800" smtClean="0">
                <a:solidFill>
                  <a:schemeClr val="tx1"/>
                </a:solidFill>
              </a:rPr>
              <a:t>Why was the CSNCOE established</a:t>
            </a:r>
          </a:p>
          <a:p>
            <a:pPr marL="457200" indent="-457200" algn="l" eaLnBrk="1" hangingPunct="1">
              <a:buFont typeface="Arial" charset="0"/>
              <a:buChar char="•"/>
            </a:pPr>
            <a:r>
              <a:rPr lang="en-US" sz="2800" smtClean="0">
                <a:solidFill>
                  <a:schemeClr val="tx1"/>
                </a:solidFill>
              </a:rPr>
              <a:t>What is the CSNCOE</a:t>
            </a:r>
          </a:p>
          <a:p>
            <a:pPr marL="457200" indent="-457200" algn="l" eaLnBrk="1" hangingPunct="1">
              <a:buFont typeface="Arial" charset="0"/>
              <a:buChar char="•"/>
            </a:pPr>
            <a:r>
              <a:rPr lang="en-US" sz="2800" smtClean="0">
                <a:solidFill>
                  <a:schemeClr val="tx1"/>
                </a:solidFill>
              </a:rPr>
              <a:t>When was the CSNCOE established</a:t>
            </a:r>
          </a:p>
          <a:p>
            <a:pPr marL="457200" indent="-457200" algn="l" eaLnBrk="1" hangingPunct="1">
              <a:buFont typeface="Arial" charset="0"/>
              <a:buChar char="•"/>
            </a:pPr>
            <a:r>
              <a:rPr lang="en-US" sz="2800" smtClean="0">
                <a:solidFill>
                  <a:schemeClr val="tx1"/>
                </a:solidFill>
              </a:rPr>
              <a:t>Where is the CSNCOE located</a:t>
            </a:r>
          </a:p>
          <a:p>
            <a:pPr marL="457200" indent="-457200" algn="l" eaLnBrk="1" hangingPunct="1">
              <a:buFont typeface="Arial" charset="0"/>
              <a:buChar char="•"/>
            </a:pPr>
            <a:r>
              <a:rPr lang="en-US" sz="2800" smtClean="0">
                <a:solidFill>
                  <a:schemeClr val="tx1"/>
                </a:solidFill>
              </a:rPr>
              <a:t>How is the CSNCOE utilized</a:t>
            </a:r>
          </a:p>
        </p:txBody>
      </p:sp>
      <p:pic>
        <p:nvPicPr>
          <p:cNvPr id="3075" name="Picture 4" descr="P:\CSCOE\Photos &amp; Presentations\Photos\NCOE\AFPVE Course\Classroom\0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3733800"/>
            <a:ext cx="41148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5" descr="P:\CSCOE\Photos &amp; Presentations\Photos\NCOE\AFPVE Course\Ship walkthrough\Closing Meet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609600"/>
            <a:ext cx="4114800" cy="273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752600"/>
          </a:xfrm>
        </p:spPr>
        <p:txBody>
          <a:bodyPr/>
          <a:lstStyle/>
          <a:p>
            <a:pPr eaLnBrk="1" hangingPunct="1"/>
            <a:r>
              <a:rPr lang="en-US" sz="4000" smtClean="0"/>
              <a:t>Who is the CSNCOE</a:t>
            </a: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533400" y="914400"/>
            <a:ext cx="8382000" cy="5715000"/>
          </a:xfrm>
        </p:spPr>
        <p:txBody>
          <a:bodyPr/>
          <a:lstStyle/>
          <a:p>
            <a:pPr algn="l" eaLnBrk="1" hangingPunct="1">
              <a:buFont typeface="Arial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 Comprised of 8 personnel</a:t>
            </a:r>
            <a:r>
              <a:rPr lang="en-US" sz="2800" dirty="0" smtClean="0">
                <a:solidFill>
                  <a:schemeClr val="tx1"/>
                </a:solidFill>
              </a:rPr>
              <a:t>; </a:t>
            </a:r>
          </a:p>
          <a:p>
            <a:pPr lvl="1" algn="l" eaLnBrk="1" hangingPunct="1">
              <a:buFont typeface="Arial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u="sng" dirty="0" smtClean="0">
                <a:solidFill>
                  <a:schemeClr val="tx1"/>
                </a:solidFill>
              </a:rPr>
              <a:t>3 active duty</a:t>
            </a:r>
          </a:p>
          <a:p>
            <a:pPr lvl="2" algn="l" eaLnBrk="1" hangingPunct="1">
              <a:buFont typeface="Arial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Detachment Chief, CDR Jenkins</a:t>
            </a:r>
          </a:p>
          <a:p>
            <a:pPr lvl="2" algn="l" eaLnBrk="1" hangingPunct="1">
              <a:buFont typeface="Arial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National Technical Advisor, LCDR </a:t>
            </a:r>
            <a:r>
              <a:rPr lang="en-US" sz="2800" dirty="0" smtClean="0">
                <a:solidFill>
                  <a:schemeClr val="tx1"/>
                </a:solidFill>
              </a:rPr>
              <a:t>Thomas Gibson</a:t>
            </a:r>
            <a:endParaRPr lang="en-US" sz="2800" dirty="0" smtClean="0">
              <a:solidFill>
                <a:schemeClr val="tx1"/>
              </a:solidFill>
            </a:endParaRPr>
          </a:p>
          <a:p>
            <a:pPr lvl="2" algn="l" eaLnBrk="1" hangingPunct="1">
              <a:buFont typeface="Arial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Port State Control, LT </a:t>
            </a:r>
            <a:r>
              <a:rPr lang="en-US" sz="2800" dirty="0" smtClean="0">
                <a:solidFill>
                  <a:schemeClr val="tx1"/>
                </a:solidFill>
              </a:rPr>
              <a:t>Kimberly Glore</a:t>
            </a:r>
            <a:endParaRPr lang="en-US" sz="2800" dirty="0" smtClean="0">
              <a:solidFill>
                <a:schemeClr val="tx1"/>
              </a:solidFill>
            </a:endParaRPr>
          </a:p>
          <a:p>
            <a:pPr lvl="1" algn="l" eaLnBrk="1" hangingPunct="1">
              <a:buFont typeface="Arial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u="sng" dirty="0" smtClean="0">
                <a:solidFill>
                  <a:schemeClr val="tx1"/>
                </a:solidFill>
              </a:rPr>
              <a:t>5 civilian staff</a:t>
            </a:r>
          </a:p>
          <a:p>
            <a:pPr lvl="2" algn="l" eaLnBrk="1" hangingPunct="1">
              <a:buFont typeface="Arial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Scott Elphison</a:t>
            </a:r>
          </a:p>
          <a:p>
            <a:pPr lvl="2" algn="l" eaLnBrk="1" hangingPunct="1">
              <a:buFont typeface="Arial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Brad </a:t>
            </a:r>
            <a:r>
              <a:rPr lang="en-US" sz="2800" dirty="0" smtClean="0">
                <a:solidFill>
                  <a:schemeClr val="tx1"/>
                </a:solidFill>
              </a:rPr>
              <a:t>Schoenwald</a:t>
            </a:r>
          </a:p>
          <a:p>
            <a:pPr lvl="2" algn="l" eaLnBrk="1" hangingPunct="1">
              <a:buFont typeface="Arial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Daniel </a:t>
            </a:r>
            <a:r>
              <a:rPr lang="en-US" sz="2800" dirty="0">
                <a:solidFill>
                  <a:schemeClr val="tx1"/>
                </a:solidFill>
              </a:rPr>
              <a:t>Brehm</a:t>
            </a:r>
          </a:p>
          <a:p>
            <a:pPr lvl="2" algn="l" eaLnBrk="1" hangingPunct="1">
              <a:buFont typeface="Arial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Eric Jesionowski</a:t>
            </a:r>
            <a:endParaRPr lang="en-US" sz="2800" dirty="0" smtClean="0">
              <a:solidFill>
                <a:schemeClr val="tx1"/>
              </a:solidFill>
            </a:endParaRPr>
          </a:p>
          <a:p>
            <a:pPr lvl="2" algn="l" eaLnBrk="1" hangingPunct="1">
              <a:buFont typeface="Arial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Jim </a:t>
            </a:r>
            <a:r>
              <a:rPr lang="en-US" sz="2800" dirty="0" smtClean="0">
                <a:solidFill>
                  <a:schemeClr val="tx1"/>
                </a:solidFill>
              </a:rPr>
              <a:t>Garzon</a:t>
            </a:r>
          </a:p>
          <a:p>
            <a:pPr lvl="2" algn="l" eaLnBrk="1" hangingPunct="1">
              <a:buFont typeface="Arial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828800"/>
          </a:xfrm>
        </p:spPr>
        <p:txBody>
          <a:bodyPr/>
          <a:lstStyle/>
          <a:p>
            <a:pPr eaLnBrk="1" hangingPunct="1"/>
            <a:r>
              <a:rPr lang="en-US" sz="4000" smtClean="0"/>
              <a:t>Why was the CSNCOE established</a:t>
            </a: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381000" y="1371600"/>
            <a:ext cx="8382000" cy="5181600"/>
          </a:xfrm>
        </p:spPr>
        <p:txBody>
          <a:bodyPr/>
          <a:lstStyle/>
          <a:p>
            <a:pPr algn="l" eaLnBrk="1" hangingPunct="1">
              <a:buFont typeface="Arial" charset="0"/>
              <a:buChar char="•"/>
            </a:pPr>
            <a:r>
              <a:rPr lang="en-US" sz="2800" smtClean="0">
                <a:solidFill>
                  <a:schemeClr val="tx1"/>
                </a:solidFill>
              </a:rPr>
              <a:t> In 1993 the Marine Safety Office Miami began administering the Passenger Vessel Control Verification Course out of local necessity.  </a:t>
            </a:r>
          </a:p>
          <a:p>
            <a:pPr algn="l" eaLnBrk="1" hangingPunct="1"/>
            <a:endParaRPr lang="en-US" sz="2800" smtClean="0">
              <a:solidFill>
                <a:schemeClr val="tx1"/>
              </a:solidFill>
            </a:endParaRPr>
          </a:p>
          <a:p>
            <a:pPr algn="l" eaLnBrk="1" hangingPunct="1">
              <a:buFont typeface="Arial" charset="0"/>
              <a:buChar char="•"/>
            </a:pPr>
            <a:r>
              <a:rPr lang="en-US" sz="2800" smtClean="0">
                <a:solidFill>
                  <a:schemeClr val="tx1"/>
                </a:solidFill>
              </a:rPr>
              <a:t> As the cruise industry grew, so did interest in this course.  </a:t>
            </a:r>
          </a:p>
          <a:p>
            <a:pPr algn="l" eaLnBrk="1" hangingPunct="1"/>
            <a:endParaRPr lang="en-US" sz="2800" smtClean="0">
              <a:solidFill>
                <a:schemeClr val="tx1"/>
              </a:solidFill>
            </a:endParaRPr>
          </a:p>
          <a:p>
            <a:pPr algn="l" eaLnBrk="1" hangingPunct="1">
              <a:buFont typeface="Arial" charset="0"/>
              <a:buChar char="•"/>
            </a:pPr>
            <a:r>
              <a:rPr lang="en-US" sz="2800" smtClean="0">
                <a:solidFill>
                  <a:schemeClr val="tx1"/>
                </a:solidFill>
              </a:rPr>
              <a:t> The office began to be considered a “center of excellence” for the USCG’s cruise ship safety program.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76400"/>
          </a:xfrm>
        </p:spPr>
        <p:txBody>
          <a:bodyPr/>
          <a:lstStyle/>
          <a:p>
            <a:pPr eaLnBrk="1" hangingPunct="1"/>
            <a:r>
              <a:rPr lang="en-US" sz="4000" smtClean="0"/>
              <a:t>What the CSNCOE does</a:t>
            </a: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Advanced Foreign Passenger Vessel Course administrator</a:t>
            </a:r>
          </a:p>
          <a:p>
            <a:pPr eaLnBrk="1" hangingPunct="1"/>
            <a:r>
              <a:rPr lang="en-US" sz="2800" smtClean="0"/>
              <a:t>Tactics, Techniques and Procedures (TTP) development</a:t>
            </a:r>
          </a:p>
          <a:p>
            <a:pPr eaLnBrk="1" hangingPunct="1"/>
            <a:r>
              <a:rPr lang="en-US" sz="2800" smtClean="0"/>
              <a:t>Performance qualification standard development</a:t>
            </a:r>
          </a:p>
          <a:p>
            <a:pPr eaLnBrk="1" hangingPunct="1"/>
            <a:r>
              <a:rPr lang="en-US" sz="2800" smtClean="0"/>
              <a:t>Nexus of subject matter expertise</a:t>
            </a:r>
          </a:p>
          <a:p>
            <a:pPr eaLnBrk="1" hangingPunct="1"/>
            <a:r>
              <a:rPr lang="en-US" sz="2800" smtClean="0"/>
              <a:t>Exam augmentation</a:t>
            </a:r>
          </a:p>
          <a:p>
            <a:pPr eaLnBrk="1" hangingPunct="1"/>
            <a:r>
              <a:rPr lang="en-US" sz="2800" smtClean="0"/>
              <a:t>Public Affairs</a:t>
            </a:r>
          </a:p>
          <a:p>
            <a:pPr eaLnBrk="1" hangingPunct="1"/>
            <a:endParaRPr lang="en-US" smtClean="0"/>
          </a:p>
        </p:txBody>
      </p:sp>
      <p:sp>
        <p:nvSpPr>
          <p:cNvPr id="7" name="Rectangle 6"/>
          <p:cNvSpPr/>
          <p:nvPr/>
        </p:nvSpPr>
        <p:spPr>
          <a:xfrm rot="19000312">
            <a:off x="7777742" y="5569116"/>
            <a:ext cx="60785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?</a:t>
            </a:r>
          </a:p>
        </p:txBody>
      </p:sp>
      <p:sp>
        <p:nvSpPr>
          <p:cNvPr id="8" name="Rectangle 7"/>
          <p:cNvSpPr/>
          <p:nvPr/>
        </p:nvSpPr>
        <p:spPr>
          <a:xfrm rot="19627096">
            <a:off x="1513388" y="381000"/>
            <a:ext cx="60786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?</a:t>
            </a:r>
          </a:p>
        </p:txBody>
      </p:sp>
      <p:sp>
        <p:nvSpPr>
          <p:cNvPr id="9" name="Rectangle 8"/>
          <p:cNvSpPr/>
          <p:nvPr/>
        </p:nvSpPr>
        <p:spPr>
          <a:xfrm rot="2345831">
            <a:off x="7391400" y="457200"/>
            <a:ext cx="60785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?</a:t>
            </a:r>
          </a:p>
        </p:txBody>
      </p:sp>
      <p:sp>
        <p:nvSpPr>
          <p:cNvPr id="10" name="Rectangle 9"/>
          <p:cNvSpPr/>
          <p:nvPr/>
        </p:nvSpPr>
        <p:spPr>
          <a:xfrm rot="2893801">
            <a:off x="7710451" y="3730147"/>
            <a:ext cx="60785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?</a:t>
            </a:r>
          </a:p>
        </p:txBody>
      </p:sp>
      <p:sp>
        <p:nvSpPr>
          <p:cNvPr id="11" name="Rectangle 10"/>
          <p:cNvSpPr/>
          <p:nvPr/>
        </p:nvSpPr>
        <p:spPr>
          <a:xfrm rot="2893801">
            <a:off x="3748051" y="5025549"/>
            <a:ext cx="60785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?</a:t>
            </a:r>
          </a:p>
        </p:txBody>
      </p:sp>
      <p:sp>
        <p:nvSpPr>
          <p:cNvPr id="12" name="Rectangle 11"/>
          <p:cNvSpPr/>
          <p:nvPr/>
        </p:nvSpPr>
        <p:spPr>
          <a:xfrm rot="19909980">
            <a:off x="2315533" y="5498996"/>
            <a:ext cx="60785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?</a:t>
            </a:r>
          </a:p>
        </p:txBody>
      </p:sp>
      <p:sp>
        <p:nvSpPr>
          <p:cNvPr id="13" name="Rectangle 12"/>
          <p:cNvSpPr/>
          <p:nvPr/>
        </p:nvSpPr>
        <p:spPr>
          <a:xfrm rot="19909980">
            <a:off x="5896934" y="5270396"/>
            <a:ext cx="60785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2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905000"/>
          </a:xfrm>
        </p:spPr>
        <p:txBody>
          <a:bodyPr/>
          <a:lstStyle/>
          <a:p>
            <a:pPr eaLnBrk="1" hangingPunct="1"/>
            <a:r>
              <a:rPr lang="en-US" sz="4000" smtClean="0"/>
              <a:t>When was the CSNCOE established</a:t>
            </a: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>
          <a:xfrm>
            <a:off x="228600" y="1447800"/>
            <a:ext cx="8610600" cy="5181600"/>
          </a:xfrm>
        </p:spPr>
        <p:txBody>
          <a:bodyPr/>
          <a:lstStyle/>
          <a:p>
            <a:pPr algn="l" eaLnBrk="1" hangingPunct="1">
              <a:buFont typeface="Arial" charset="0"/>
              <a:buChar char="•"/>
            </a:pPr>
            <a:r>
              <a:rPr lang="en-US" sz="2800" smtClean="0">
                <a:solidFill>
                  <a:schemeClr val="tx1"/>
                </a:solidFill>
              </a:rPr>
              <a:t> In 2008, the USCG’s Marine Safety Enhancement Plan memorialized the concept of “Centers of Expertise” </a:t>
            </a:r>
          </a:p>
          <a:p>
            <a:pPr algn="l" eaLnBrk="1" hangingPunct="1"/>
            <a:endParaRPr lang="en-US" sz="2800" smtClean="0">
              <a:solidFill>
                <a:schemeClr val="tx1"/>
              </a:solidFill>
            </a:endParaRPr>
          </a:p>
          <a:p>
            <a:pPr algn="l" eaLnBrk="1" hangingPunct="1">
              <a:buFont typeface="Arial" charset="0"/>
              <a:buChar char="•"/>
            </a:pPr>
            <a:r>
              <a:rPr lang="en-US" sz="2800" smtClean="0">
                <a:solidFill>
                  <a:schemeClr val="tx1"/>
                </a:solidFill>
              </a:rPr>
              <a:t> Their attention would be focused on a particular facet of the marine industry. One of those seven Centers was established in Miami and focused on the Cruise Shipping Industry.  </a:t>
            </a:r>
          </a:p>
          <a:p>
            <a:pPr algn="l" eaLnBrk="1" hangingPunct="1"/>
            <a:endParaRPr lang="en-US" sz="2800" smtClean="0">
              <a:solidFill>
                <a:schemeClr val="tx1"/>
              </a:solidFill>
            </a:endParaRPr>
          </a:p>
          <a:p>
            <a:pPr algn="l" eaLnBrk="1" hangingPunct="1">
              <a:buFont typeface="Arial" charset="0"/>
              <a:buChar char="•"/>
            </a:pPr>
            <a:r>
              <a:rPr lang="en-US" sz="2800" smtClean="0">
                <a:solidFill>
                  <a:schemeClr val="tx1"/>
                </a:solidFill>
              </a:rPr>
              <a:t> Because of its existing foundation, the Cruise Ship COE was established first, 0n Sept 30, 2008 as a sub-unit of Sector Miami.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52600"/>
          </a:xfrm>
        </p:spPr>
        <p:txBody>
          <a:bodyPr/>
          <a:lstStyle/>
          <a:p>
            <a:pPr eaLnBrk="1" hangingPunct="1"/>
            <a:r>
              <a:rPr lang="en-US" sz="4000" smtClean="0"/>
              <a:t>Where is the CSNCOE located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/>
          <a:lstStyle/>
          <a:p>
            <a:pPr eaLnBrk="1" hangingPunct="1"/>
            <a:r>
              <a:rPr lang="en-US" sz="2800" smtClean="0"/>
              <a:t>The CSNCOE is located conveniently next to Port everglades</a:t>
            </a:r>
          </a:p>
          <a:p>
            <a:pPr eaLnBrk="1" hangingPunct="1"/>
            <a:r>
              <a:rPr lang="en-US" sz="2800" smtClean="0"/>
              <a:t>26 miles north of the Port of Miami</a:t>
            </a:r>
          </a:p>
          <a:p>
            <a:pPr eaLnBrk="1" hangingPunct="1">
              <a:buFont typeface="Arial" charset="0"/>
              <a:buNone/>
            </a:pPr>
            <a:endParaRPr lang="en-US" sz="2800" smtClean="0"/>
          </a:p>
          <a:p>
            <a:pPr eaLnBrk="1" hangingPunct="1"/>
            <a:r>
              <a:rPr lang="en-US" sz="2800" smtClean="0"/>
              <a:t>1800 Eller Dr. </a:t>
            </a:r>
          </a:p>
          <a:p>
            <a:pPr eaLnBrk="1" hangingPunct="1">
              <a:buFont typeface="Arial" charset="0"/>
              <a:buNone/>
            </a:pPr>
            <a:r>
              <a:rPr lang="en-US" sz="2800" smtClean="0"/>
              <a:t>    Suite 420</a:t>
            </a:r>
          </a:p>
          <a:p>
            <a:pPr eaLnBrk="1" hangingPunct="1">
              <a:buFont typeface="Arial" charset="0"/>
              <a:buNone/>
            </a:pPr>
            <a:r>
              <a:rPr lang="en-US" sz="2800" smtClean="0"/>
              <a:t>    Fort Lauderdale, FL</a:t>
            </a:r>
          </a:p>
          <a:p>
            <a:pPr eaLnBrk="1" hangingPunct="1">
              <a:buFont typeface="Arial" charset="0"/>
              <a:buNone/>
            </a:pPr>
            <a:r>
              <a:rPr lang="en-US" sz="2800" smtClean="0"/>
              <a:t>	33316 </a:t>
            </a:r>
          </a:p>
        </p:txBody>
      </p:sp>
      <p:pic>
        <p:nvPicPr>
          <p:cNvPr id="819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3048000"/>
            <a:ext cx="4852988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76400"/>
          </a:xfrm>
        </p:spPr>
        <p:txBody>
          <a:bodyPr/>
          <a:lstStyle/>
          <a:p>
            <a:pPr eaLnBrk="1" hangingPunct="1"/>
            <a:r>
              <a:rPr lang="en-US" sz="4000" smtClean="0"/>
              <a:t>How is the CSNCOE utilized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Promoting field consistency and proficiency</a:t>
            </a:r>
          </a:p>
          <a:p>
            <a:pPr eaLnBrk="1" hangingPunct="1"/>
            <a:r>
              <a:rPr lang="en-US" sz="2800" smtClean="0"/>
              <a:t>Field assessment program</a:t>
            </a:r>
          </a:p>
          <a:p>
            <a:pPr eaLnBrk="1" hangingPunct="1"/>
            <a:r>
              <a:rPr lang="en-US" sz="2800" smtClean="0"/>
              <a:t>3 advanced courses annually</a:t>
            </a:r>
          </a:p>
          <a:p>
            <a:pPr eaLnBrk="1" hangingPunct="1"/>
            <a:r>
              <a:rPr lang="en-US" sz="2800" smtClean="0"/>
              <a:t>Basic training</a:t>
            </a:r>
          </a:p>
          <a:p>
            <a:pPr eaLnBrk="1" hangingPunct="1"/>
            <a:r>
              <a:rPr lang="en-US" sz="2800" smtClean="0"/>
              <a:t>Subject Matter Expertise</a:t>
            </a:r>
          </a:p>
          <a:p>
            <a:pPr eaLnBrk="1" hangingPunct="1"/>
            <a:r>
              <a:rPr lang="en-US" sz="2800" smtClean="0"/>
              <a:t>Policy, procedure and training development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307</Words>
  <Application>Microsoft Office PowerPoint</Application>
  <PresentationFormat>On-screen Show (4:3)</PresentationFormat>
  <Paragraphs>63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Our Mission is to provide the Coast Guard and the industry an exclusive global source of unsurpassed expertise and support</vt:lpstr>
      <vt:lpstr>PowerPoint Presentation</vt:lpstr>
      <vt:lpstr>Who is the CSNCOE </vt:lpstr>
      <vt:lpstr>Why was the CSNCOE established </vt:lpstr>
      <vt:lpstr>What the CSNCOE does </vt:lpstr>
      <vt:lpstr>When was the CSNCOE established </vt:lpstr>
      <vt:lpstr>Where is the CSNCOE located</vt:lpstr>
      <vt:lpstr>How is the CSNCOE utilized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Cruise Ship National Center of Expertise (CSNCOE)</dc:title>
  <dc:creator>Owner</dc:creator>
  <cp:lastModifiedBy>Elphison, Scott J CIV</cp:lastModifiedBy>
  <cp:revision>31</cp:revision>
  <dcterms:created xsi:type="dcterms:W3CDTF">2013-07-18T13:43:29Z</dcterms:created>
  <dcterms:modified xsi:type="dcterms:W3CDTF">2019-09-13T11:54:28Z</dcterms:modified>
</cp:coreProperties>
</file>