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81" y="-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E51FD6-DED4-4BCB-BD3F-5C8AD9B242F4}" type="datetimeFigureOut">
              <a:rPr lang="en-US" smtClean="0"/>
              <a:t>09/07/2016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8649A8-580E-4802-AE05-5106BB7EE2B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above numbers show highest end potential for F/Vs subject to mandatory exams. The actual number could be as much as 50% below that because of the latent permit issues and conservation measures that tie up vessels but keep permits alive. The vessels over 50 feet would be subject to the ASCP or EOP whichever venue the Coast Guard decides upon.</a:t>
            </a:r>
            <a:endParaRPr lang="en-US" dirty="0"/>
          </a:p>
        </p:txBody>
      </p:sp>
      <p:sp>
        <p:nvSpPr>
          <p:cNvPr id="4" name="Slide Number Placeholder 3"/>
          <p:cNvSpPr>
            <a:spLocks noGrp="1"/>
          </p:cNvSpPr>
          <p:nvPr>
            <p:ph type="sldNum" sz="quarter" idx="10"/>
          </p:nvPr>
        </p:nvSpPr>
        <p:spPr/>
        <p:txBody>
          <a:bodyPr/>
          <a:lstStyle/>
          <a:p>
            <a:pPr>
              <a:defRPr/>
            </a:pPr>
            <a:fld id="{CA96221A-9D48-4A74-932F-9D6D7F0BBF39}"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shows the initial failure rate for exams. A successful exam</a:t>
            </a:r>
            <a:r>
              <a:rPr lang="en-US" baseline="0" dirty="0" smtClean="0"/>
              <a:t> sometimes requires multiple visits.  If the proposed regulation for state and documented parity goes through it will further place workload demands on Sectors. The EOP or ASCP is extensively more complicated and is beyond the capability of current resources.</a:t>
            </a:r>
            <a:endParaRPr lang="en-US" dirty="0"/>
          </a:p>
        </p:txBody>
      </p:sp>
      <p:sp>
        <p:nvSpPr>
          <p:cNvPr id="4" name="Slide Number Placeholder 3"/>
          <p:cNvSpPr>
            <a:spLocks noGrp="1"/>
          </p:cNvSpPr>
          <p:nvPr>
            <p:ph type="sldNum" sz="quarter" idx="10"/>
          </p:nvPr>
        </p:nvSpPr>
        <p:spPr/>
        <p:txBody>
          <a:bodyPr/>
          <a:lstStyle/>
          <a:p>
            <a:pPr>
              <a:defRPr/>
            </a:pPr>
            <a:fld id="{CA96221A-9D48-4A74-932F-9D6D7F0BBF39}"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demonstrates the effectives of safety regulations since the inception of the program combined principally with industry</a:t>
            </a:r>
            <a:r>
              <a:rPr lang="en-US" baseline="0" dirty="0" smtClean="0"/>
              <a:t> that has accepted safety as part of the culture. While some of the drop is due to a smaller vessel population, the trend line in more indicative of a safer work environment.</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CA96221A-9D48-4A74-932F-9D6D7F0BBF39}" type="slidenum">
              <a:rPr lang="en-US" smtClean="0"/>
              <a:pPr>
                <a:defRPr/>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DF2B26-B862-41FB-BF8C-CB20C319939A}" type="datetimeFigureOut">
              <a:rPr lang="en-US" smtClean="0"/>
              <a:t>09/07/2016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DF2B26-B862-41FB-BF8C-CB20C319939A}" type="datetimeFigureOut">
              <a:rPr lang="en-US" smtClean="0"/>
              <a:t>09/07/2016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DF2B26-B862-41FB-BF8C-CB20C319939A}" type="datetimeFigureOut">
              <a:rPr lang="en-US" smtClean="0"/>
              <a:t>09/07/2016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DF2B26-B862-41FB-BF8C-CB20C319939A}" type="datetimeFigureOut">
              <a:rPr lang="en-US" smtClean="0"/>
              <a:t>09/07/2016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DF2B26-B862-41FB-BF8C-CB20C319939A}" type="datetimeFigureOut">
              <a:rPr lang="en-US" smtClean="0"/>
              <a:t>09/07/2016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DF2B26-B862-41FB-BF8C-CB20C319939A}" type="datetimeFigureOut">
              <a:rPr lang="en-US" smtClean="0"/>
              <a:t>09/07/2016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DF2B26-B862-41FB-BF8C-CB20C319939A}" type="datetimeFigureOut">
              <a:rPr lang="en-US" smtClean="0"/>
              <a:t>09/07/2016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DF2B26-B862-41FB-BF8C-CB20C319939A}" type="datetimeFigureOut">
              <a:rPr lang="en-US" smtClean="0"/>
              <a:t>09/07/2016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F2B26-B862-41FB-BF8C-CB20C319939A}" type="datetimeFigureOut">
              <a:rPr lang="en-US" smtClean="0"/>
              <a:t>09/07/2016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DF2B26-B862-41FB-BF8C-CB20C319939A}" type="datetimeFigureOut">
              <a:rPr lang="en-US" smtClean="0"/>
              <a:t>09/07/2016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F72A-CFD0-4B4F-B1A4-2DA80F51AC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DF2B26-B862-41FB-BF8C-CB20C319939A}" type="datetimeFigureOut">
              <a:rPr lang="en-US" smtClean="0"/>
              <a:t>09/07/2016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F38F72A-CFD0-4B4F-B1A4-2DA80F51AC8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DF2B26-B862-41FB-BF8C-CB20C319939A}" type="datetimeFigureOut">
              <a:rPr lang="en-US" smtClean="0"/>
              <a:t>09/07/2016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38F72A-CFD0-4B4F-B1A4-2DA80F51AC8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457200" y="609600"/>
            <a:ext cx="8305800" cy="1295400"/>
          </a:xfrm>
        </p:spPr>
        <p:txBody>
          <a:bodyPr/>
          <a:lstStyle/>
          <a:p>
            <a:pPr algn="ctr" eaLnBrk="1" hangingPunct="1"/>
            <a:r>
              <a:rPr lang="en-US" sz="2400" dirty="0" smtClean="0">
                <a:solidFill>
                  <a:schemeClr val="bg1"/>
                </a:solidFill>
              </a:rPr>
              <a:t>D1 NOAA PERMITED F/V BREAKDOWN </a:t>
            </a:r>
            <a:br>
              <a:rPr lang="en-US" sz="2400" dirty="0" smtClean="0">
                <a:solidFill>
                  <a:schemeClr val="bg1"/>
                </a:solidFill>
              </a:rPr>
            </a:br>
            <a:r>
              <a:rPr lang="en-US" sz="2400" dirty="0" smtClean="0">
                <a:solidFill>
                  <a:schemeClr val="bg1"/>
                </a:solidFill>
              </a:rPr>
              <a:t>(Those requiring a CG Exam and those subject to ASCP)</a:t>
            </a:r>
          </a:p>
        </p:txBody>
      </p:sp>
      <p:graphicFrame>
        <p:nvGraphicFramePr>
          <p:cNvPr id="1026" name="Content Placeholder 3"/>
          <p:cNvGraphicFramePr>
            <a:graphicFrameLocks noGrp="1"/>
          </p:cNvGraphicFramePr>
          <p:nvPr>
            <p:ph idx="1"/>
          </p:nvPr>
        </p:nvGraphicFramePr>
        <p:xfrm>
          <a:off x="690563" y="1905000"/>
          <a:ext cx="7685087" cy="4267200"/>
        </p:xfrm>
        <a:graphic>
          <a:graphicData uri="http://schemas.openxmlformats.org/presentationml/2006/ole">
            <p:oleObj spid="_x0000_s1026" name="Worksheet" r:id="rId4" imgW="8335045" imgH="4628257" progId="Excel.Shee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533400"/>
            <a:ext cx="8229600" cy="1139825"/>
          </a:xfrm>
        </p:spPr>
        <p:txBody>
          <a:bodyPr/>
          <a:lstStyle/>
          <a:p>
            <a:pPr algn="ctr" eaLnBrk="1" hangingPunct="1"/>
            <a:r>
              <a:rPr lang="en-US" sz="2800" dirty="0" smtClean="0">
                <a:solidFill>
                  <a:schemeClr val="bg1"/>
                </a:solidFill>
                <a:cs typeface="Times New Roman" pitchFamily="18" charset="0"/>
              </a:rPr>
              <a:t>CFVS EXAMS CONDUCTED</a:t>
            </a:r>
            <a:br>
              <a:rPr lang="en-US" sz="2800" dirty="0" smtClean="0">
                <a:solidFill>
                  <a:schemeClr val="bg1"/>
                </a:solidFill>
                <a:cs typeface="Times New Roman" pitchFamily="18" charset="0"/>
              </a:rPr>
            </a:br>
            <a:r>
              <a:rPr lang="en-US" sz="2800" dirty="0" smtClean="0">
                <a:solidFill>
                  <a:schemeClr val="bg1"/>
                </a:solidFill>
                <a:cs typeface="Times New Roman" pitchFamily="18" charset="0"/>
              </a:rPr>
              <a:t>EXAMS RECORDED 2012 AND 2016</a:t>
            </a:r>
          </a:p>
        </p:txBody>
      </p:sp>
      <p:sp>
        <p:nvSpPr>
          <p:cNvPr id="44035"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endParaRPr lang="en-US" dirty="0" smtClean="0">
              <a:solidFill>
                <a:schemeClr val="hlink"/>
              </a:solidFill>
            </a:endParaRPr>
          </a:p>
          <a:p>
            <a:pPr eaLnBrk="1" hangingPunct="1">
              <a:buFont typeface="Wingdings" pitchFamily="2" charset="2"/>
              <a:buNone/>
            </a:pPr>
            <a:r>
              <a:rPr lang="en-US" dirty="0" smtClean="0">
                <a:solidFill>
                  <a:schemeClr val="hlink"/>
                </a:solidFill>
              </a:rPr>
              <a:t>	</a:t>
            </a:r>
          </a:p>
          <a:p>
            <a:pPr eaLnBrk="1" hangingPunct="1">
              <a:buFont typeface="Wingdings" pitchFamily="2" charset="2"/>
              <a:buNone/>
            </a:pPr>
            <a:r>
              <a:rPr lang="en-US" dirty="0" smtClean="0"/>
              <a:t>	</a:t>
            </a:r>
          </a:p>
        </p:txBody>
      </p:sp>
      <p:graphicFrame>
        <p:nvGraphicFramePr>
          <p:cNvPr id="3074" name="Chart 4"/>
          <p:cNvGraphicFramePr>
            <a:graphicFrameLocks/>
          </p:cNvGraphicFramePr>
          <p:nvPr/>
        </p:nvGraphicFramePr>
        <p:xfrm>
          <a:off x="685800" y="1835150"/>
          <a:ext cx="7515225" cy="5022850"/>
        </p:xfrm>
        <a:graphic>
          <a:graphicData uri="http://schemas.openxmlformats.org/presentationml/2006/ole">
            <p:oleObj spid="_x0000_s2050" name="Worksheet" r:id="rId4" imgW="7512197" imgH="5022108"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4034"/>
                                        </p:tgtEl>
                                        <p:attrNameLst>
                                          <p:attrName>style.visibility</p:attrName>
                                        </p:attrNameLst>
                                      </p:cBhvr>
                                      <p:to>
                                        <p:strVal val="visible"/>
                                      </p:to>
                                    </p:set>
                                    <p:animEffect transition="in" filter="fade">
                                      <p:cBhvr>
                                        <p:cTn id="7" dur="1000">
                                          <p:stCondLst>
                                            <p:cond delay="0"/>
                                          </p:stCondLst>
                                        </p:cTn>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500">
                                          <p:stCondLst>
                                            <p:cond delay="0"/>
                                          </p:stCondLst>
                                        </p:cTn>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500">
                                          <p:stCondLst>
                                            <p:cond delay="0"/>
                                          </p:stCondLst>
                                        </p:cTn>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533400"/>
            <a:ext cx="8229600" cy="1139825"/>
          </a:xfrm>
        </p:spPr>
        <p:txBody>
          <a:bodyPr/>
          <a:lstStyle/>
          <a:p>
            <a:pPr eaLnBrk="1" hangingPunct="1"/>
            <a:r>
              <a:rPr lang="en-US" sz="2800" dirty="0" smtClean="0">
                <a:solidFill>
                  <a:schemeClr val="bg1"/>
                </a:solidFill>
                <a:cs typeface="Arial" charset="0"/>
              </a:rPr>
              <a:t>FISHING RELATED DEATHS</a:t>
            </a:r>
            <a:br>
              <a:rPr lang="en-US" sz="2800" dirty="0" smtClean="0">
                <a:solidFill>
                  <a:schemeClr val="bg1"/>
                </a:solidFill>
                <a:cs typeface="Arial" charset="0"/>
              </a:rPr>
            </a:br>
            <a:r>
              <a:rPr lang="en-US" sz="2800" dirty="0" smtClean="0">
                <a:solidFill>
                  <a:schemeClr val="bg1"/>
                </a:solidFill>
                <a:cs typeface="Arial" charset="0"/>
              </a:rPr>
              <a:t>SINCE 1997 (in 5 year increments)</a:t>
            </a:r>
          </a:p>
        </p:txBody>
      </p:sp>
      <p:sp>
        <p:nvSpPr>
          <p:cNvPr id="44035"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endParaRPr lang="en-US" dirty="0" smtClean="0">
              <a:solidFill>
                <a:schemeClr val="hlink"/>
              </a:solidFill>
            </a:endParaRPr>
          </a:p>
          <a:p>
            <a:pPr eaLnBrk="1" hangingPunct="1">
              <a:buFont typeface="Wingdings" pitchFamily="2" charset="2"/>
              <a:buNone/>
            </a:pPr>
            <a:r>
              <a:rPr lang="en-US" dirty="0" smtClean="0">
                <a:solidFill>
                  <a:schemeClr val="hlink"/>
                </a:solidFill>
              </a:rPr>
              <a:t>	</a:t>
            </a:r>
          </a:p>
          <a:p>
            <a:pPr eaLnBrk="1" hangingPunct="1">
              <a:buFont typeface="Wingdings" pitchFamily="2" charset="2"/>
              <a:buNone/>
            </a:pPr>
            <a:r>
              <a:rPr lang="en-US" dirty="0" smtClean="0"/>
              <a:t>	</a:t>
            </a:r>
          </a:p>
        </p:txBody>
      </p:sp>
      <p:graphicFrame>
        <p:nvGraphicFramePr>
          <p:cNvPr id="5122" name="Chart 4"/>
          <p:cNvGraphicFramePr>
            <a:graphicFrameLocks/>
          </p:cNvGraphicFramePr>
          <p:nvPr/>
        </p:nvGraphicFramePr>
        <p:xfrm>
          <a:off x="558800" y="1549400"/>
          <a:ext cx="8032750" cy="5057775"/>
        </p:xfrm>
        <a:graphic>
          <a:graphicData uri="http://schemas.openxmlformats.org/presentationml/2006/ole">
            <p:oleObj spid="_x0000_s3074" name="Worksheet" r:id="rId4" imgW="8029604" imgH="5057659"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4034"/>
                                        </p:tgtEl>
                                        <p:attrNameLst>
                                          <p:attrName>style.visibility</p:attrName>
                                        </p:attrNameLst>
                                      </p:cBhvr>
                                      <p:to>
                                        <p:strVal val="visible"/>
                                      </p:to>
                                    </p:set>
                                    <p:animEffect transition="in" filter="fade">
                                      <p:cBhvr>
                                        <p:cTn id="7" dur="1000">
                                          <p:stCondLst>
                                            <p:cond delay="0"/>
                                          </p:stCondLst>
                                        </p:cTn>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500">
                                          <p:stCondLst>
                                            <p:cond delay="0"/>
                                          </p:stCondLst>
                                        </p:cTn>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500">
                                          <p:stCondLst>
                                            <p:cond delay="0"/>
                                          </p:stCondLst>
                                        </p:cTn>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187</Words>
  <Application>Microsoft Office PowerPoint</Application>
  <PresentationFormat>On-screen Show (4:3)</PresentationFormat>
  <Paragraphs>15</Paragraphs>
  <Slides>3</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vt:i4>
      </vt:variant>
    </vt:vector>
  </HeadingPairs>
  <TitlesOfParts>
    <vt:vector size="6" baseType="lpstr">
      <vt:lpstr>Flow</vt:lpstr>
      <vt:lpstr>Worksheet</vt:lpstr>
      <vt:lpstr>Microsoft Office Excel 97-2003 Worksheet</vt:lpstr>
      <vt:lpstr>D1 NOAA PERMITED F/V BREAKDOWN  (Those requiring a CG Exam and those subject to ASCP)</vt:lpstr>
      <vt:lpstr>CFVS EXAMS CONDUCTED EXAMS RECORDED 2012 AND 2016</vt:lpstr>
      <vt:lpstr>FISHING RELATED DEATHS SINCE 1997 (in 5 year increments)</vt:lpstr>
    </vt:vector>
  </TitlesOfParts>
  <Company>Department of Defense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D1 NOAA PERMITED F/V BREAKDOWN  (Those requiring a CG Exam and those subject to ASCP)</dc:title>
  <dc:creator>TRHarrington</dc:creator>
  <cp:lastModifiedBy>TRHarrington</cp:lastModifiedBy>
  <cp:revision>2</cp:revision>
  <dcterms:created xsi:type="dcterms:W3CDTF">2016-09-07T12:31:19Z</dcterms:created>
  <dcterms:modified xsi:type="dcterms:W3CDTF">2016-09-07T12:43:37Z</dcterms:modified>
</cp:coreProperties>
</file>