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5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9" r:id="rId3"/>
    <p:sldId id="288" r:id="rId4"/>
    <p:sldId id="289" r:id="rId5"/>
    <p:sldId id="290" r:id="rId6"/>
    <p:sldId id="291" r:id="rId7"/>
    <p:sldId id="295" r:id="rId8"/>
    <p:sldId id="298" r:id="rId9"/>
    <p:sldId id="294" r:id="rId10"/>
    <p:sldId id="299" r:id="rId11"/>
    <p:sldId id="292" r:id="rId12"/>
    <p:sldId id="293" r:id="rId13"/>
    <p:sldId id="297" r:id="rId14"/>
    <p:sldId id="296" r:id="rId15"/>
  </p:sldIdLst>
  <p:sldSz cx="12192000" cy="6858000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A4E"/>
    <a:srgbClr val="FFFFFF"/>
    <a:srgbClr val="4D4D4D"/>
    <a:srgbClr val="969696"/>
    <a:srgbClr val="B2B2B2"/>
    <a:srgbClr val="5F5F5F"/>
    <a:srgbClr val="808080"/>
    <a:srgbClr val="777777"/>
    <a:srgbClr val="DA1A32"/>
    <a:srgbClr val="B1B3B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4"/>
    <p:restoredTop sz="94674"/>
  </p:normalViewPr>
  <p:slideViewPr>
    <p:cSldViewPr snapToObjects="1">
      <p:cViewPr varScale="1">
        <p:scale>
          <a:sx n="64" d="100"/>
          <a:sy n="64" d="100"/>
        </p:scale>
        <p:origin x="-800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227" d="100"/>
          <a:sy n="227" d="100"/>
        </p:scale>
        <p:origin x="2376" y="18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3" cy="352374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2" y="1"/>
            <a:ext cx="4033943" cy="352374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300"/>
            </a:lvl1pPr>
          </a:lstStyle>
          <a:p>
            <a:fld id="{690E8B80-0403-D045-92C4-F62398F7316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727"/>
            <a:ext cx="4033943" cy="352373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2" y="6670727"/>
            <a:ext cx="4033943" cy="352373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300"/>
            </a:lvl1pPr>
          </a:lstStyle>
          <a:p>
            <a:fld id="{000FC93A-2314-C14C-BC2A-B9EBBC66AA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68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3" cy="352374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2" y="1"/>
            <a:ext cx="4033943" cy="352374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300"/>
            </a:lvl1pPr>
          </a:lstStyle>
          <a:p>
            <a:fld id="{B239331A-02E9-794B-A5E4-62D509649550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7938" y="877888"/>
            <a:ext cx="4213225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79866"/>
            <a:ext cx="7447280" cy="2765347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727"/>
            <a:ext cx="4033943" cy="352373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2" y="6670727"/>
            <a:ext cx="4033943" cy="352373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300"/>
            </a:lvl1pPr>
          </a:lstStyle>
          <a:p>
            <a:fld id="{9F65F06A-D059-DF40-8F37-B3738D7DFC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433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5F06A-D059-DF40-8F37-B3738D7DFC2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555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2 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 userDrawn="1"/>
        </p:nvSpPr>
        <p:spPr>
          <a:xfrm flipH="1">
            <a:off x="6218767" y="1558843"/>
            <a:ext cx="5970923" cy="2106378"/>
          </a:xfrm>
          <a:prstGeom prst="rect">
            <a:avLst/>
          </a:prstGeom>
          <a:solidFill>
            <a:srgbClr val="DA1A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 flipH="1">
            <a:off x="6218768" y="3657600"/>
            <a:ext cx="5970921" cy="1405078"/>
          </a:xfrm>
          <a:prstGeom prst="rect">
            <a:avLst/>
          </a:prstGeom>
          <a:solidFill>
            <a:srgbClr val="002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002A4E"/>
              </a:solidFill>
            </a:endParaRP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709843" y="2742726"/>
            <a:ext cx="62653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 flipH="1">
            <a:off x="6218777" y="3665220"/>
            <a:ext cx="597323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589194" y="1893408"/>
            <a:ext cx="4912783" cy="8758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Two Line Header Goes Here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587845" y="2987810"/>
            <a:ext cx="4911812" cy="3824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aseline="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1pPr>
            <a:lvl2pPr marL="4572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2pPr>
            <a:lvl3pPr marL="9144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3pPr>
            <a:lvl4pPr marL="13716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4pPr>
            <a:lvl5pPr marL="1828800" indent="0">
              <a:lnSpc>
                <a:spcPct val="50000"/>
              </a:lnSpc>
              <a:buNone/>
              <a:defRPr sz="11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5pPr>
          </a:lstStyle>
          <a:p>
            <a:pPr lvl="0"/>
            <a:r>
              <a:rPr lang="en-US" dirty="0" smtClean="0"/>
              <a:t>First Last Name | Date</a:t>
            </a:r>
          </a:p>
          <a:p>
            <a:pPr lvl="0"/>
            <a:r>
              <a:rPr lang="en-US" dirty="0" smtClean="0"/>
              <a:t>Location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589194" y="5191880"/>
            <a:ext cx="5631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C5C7C9"/>
                </a:solidFill>
                <a:latin typeface="Book Antiqua" charset="0"/>
                <a:ea typeface="Book Antiqua" charset="0"/>
                <a:cs typeface="Book Antiqua" charset="0"/>
              </a:rPr>
              <a:t>© 2017 American Bureau of Shipping. All rights reserved</a:t>
            </a:r>
            <a:endParaRPr lang="en-US" sz="800" dirty="0">
              <a:solidFill>
                <a:srgbClr val="C5C7C9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53" t="25110" r="11453" b="25110"/>
          <a:stretch/>
        </p:blipFill>
        <p:spPr>
          <a:xfrm>
            <a:off x="6579607" y="3996499"/>
            <a:ext cx="2030700" cy="73490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9957" y="1452842"/>
            <a:ext cx="4239435" cy="406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55947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508000" y="381000"/>
            <a:ext cx="1375960" cy="0"/>
          </a:xfrm>
          <a:prstGeom prst="line">
            <a:avLst/>
          </a:prstGeom>
          <a:ln w="31750">
            <a:solidFill>
              <a:srgbClr val="DA1A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7"/>
          <p:cNvSpPr>
            <a:spLocks noGrp="1"/>
          </p:cNvSpPr>
          <p:nvPr>
            <p:ph sz="quarter" idx="11"/>
          </p:nvPr>
        </p:nvSpPr>
        <p:spPr>
          <a:xfrm>
            <a:off x="374651" y="1290638"/>
            <a:ext cx="11326283" cy="4415358"/>
          </a:xfrm>
          <a:prstGeom prst="rect">
            <a:avLst/>
          </a:prstGeom>
        </p:spPr>
        <p:txBody>
          <a:bodyPr/>
          <a:lstStyle>
            <a:lvl1pPr>
              <a:buClr>
                <a:srgbClr val="DA1A32"/>
              </a:buClr>
              <a:defRPr sz="2400">
                <a:latin typeface="Arial" charset="0"/>
                <a:ea typeface="Arial" charset="0"/>
                <a:cs typeface="Arial" charset="0"/>
              </a:defRPr>
            </a:lvl1pPr>
            <a:lvl2pPr marL="685800" indent="-228600">
              <a:buClr>
                <a:srgbClr val="DA1A32"/>
              </a:buClr>
              <a:buFont typeface=".AppleSystemUIFont" charset="-120"/>
              <a:buChar char="-"/>
              <a:defRPr sz="2000"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DA1A32"/>
              </a:buCl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DA1A32"/>
              </a:buClr>
              <a:defRPr sz="2000"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DA1A32"/>
              </a:buClr>
              <a:defRPr sz="20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74144" y="6311186"/>
            <a:ext cx="4339705" cy="165814"/>
          </a:xfrm>
        </p:spPr>
        <p:txBody>
          <a:bodyPr/>
          <a:lstStyle>
            <a:lvl1pPr>
              <a:defRPr>
                <a:latin typeface="Book Antiqua" charset="0"/>
                <a:ea typeface="Book Antiqua" charset="0"/>
                <a:cs typeface="Book Antiqua" charset="0"/>
              </a:defRPr>
            </a:lvl1pPr>
          </a:lstStyle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‹#›</a:t>
            </a:fld>
            <a:r>
              <a:rPr lang="en-US" sz="1000" dirty="0" smtClean="0">
                <a:solidFill>
                  <a:srgbClr val="002A4E"/>
                </a:solidFill>
              </a:rPr>
              <a:t> | Title of Presentation Goes Here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74651" y="547689"/>
            <a:ext cx="11326283" cy="61277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360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Header Goes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65131" y="6248400"/>
            <a:ext cx="954993" cy="35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1269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055822" y="3751521"/>
            <a:ext cx="3704425" cy="381000"/>
          </a:xfrm>
          <a:prstGeom prst="rect">
            <a:avLst/>
          </a:prstGeom>
        </p:spPr>
        <p:txBody>
          <a:bodyPr bIns="0"/>
          <a:lstStyle>
            <a:lvl1pPr marL="0" indent="0">
              <a:lnSpc>
                <a:spcPct val="70000"/>
              </a:lnSpc>
              <a:spcBef>
                <a:spcPts val="0"/>
              </a:spcBef>
              <a:buNone/>
              <a:defRPr sz="2000">
                <a:solidFill>
                  <a:srgbClr val="002A4E"/>
                </a:solidFill>
                <a:latin typeface="Book Antiqua" charset="0"/>
                <a:ea typeface="Book Antiqua" charset="0"/>
                <a:cs typeface="Book Antiqua" charset="0"/>
              </a:defRPr>
            </a:lvl1pPr>
            <a:lvl2pPr marL="457200" indent="0">
              <a:lnSpc>
                <a:spcPct val="70000"/>
              </a:lnSpc>
              <a:buNone/>
              <a:defRPr sz="20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2pPr>
            <a:lvl3pPr marL="914400" indent="0">
              <a:lnSpc>
                <a:spcPct val="70000"/>
              </a:lnSpc>
              <a:buNone/>
              <a:defRPr sz="20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3pPr>
            <a:lvl4pPr marL="1371600" indent="0">
              <a:lnSpc>
                <a:spcPct val="70000"/>
              </a:lnSpc>
              <a:buNone/>
              <a:defRPr sz="20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4pPr>
            <a:lvl5pPr marL="1828800" indent="0">
              <a:lnSpc>
                <a:spcPct val="70000"/>
              </a:lnSpc>
              <a:buNone/>
              <a:defRPr sz="2000">
                <a:solidFill>
                  <a:schemeClr val="bg1"/>
                </a:solidFill>
                <a:latin typeface="Book Antiqua" charset="0"/>
                <a:ea typeface="Book Antiqua" charset="0"/>
                <a:cs typeface="Book Antiqua" charset="0"/>
              </a:defRPr>
            </a:lvl5pPr>
          </a:lstStyle>
          <a:p>
            <a:pPr lvl="0"/>
            <a:r>
              <a:rPr lang="en-US" dirty="0" err="1" smtClean="0"/>
              <a:t>www.eagle.org</a:t>
            </a:r>
            <a:endParaRPr lang="en-US" dirty="0" smtClean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7175500" y="2895600"/>
            <a:ext cx="626533" cy="0"/>
          </a:xfrm>
          <a:prstGeom prst="line">
            <a:avLst/>
          </a:prstGeom>
          <a:ln w="25400">
            <a:solidFill>
              <a:srgbClr val="DA1A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054851" y="3065722"/>
            <a:ext cx="3705396" cy="51770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4000" baseline="0">
                <a:solidFill>
                  <a:srgbClr val="002A4E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4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4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4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4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Thank you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368300" y="6566356"/>
            <a:ext cx="47836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9C9EA1"/>
                </a:solidFill>
                <a:latin typeface="Book Antiqua" charset="0"/>
                <a:ea typeface="Book Antiqua" charset="0"/>
                <a:cs typeface="Book Antiqua" charset="0"/>
              </a:rPr>
              <a:t>© 2017 American Bureau of Shipping. All rights reserved</a:t>
            </a:r>
            <a:endParaRPr lang="en-US" sz="800" dirty="0">
              <a:solidFill>
                <a:srgbClr val="9C9EA1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1116430"/>
            <a:ext cx="5181600" cy="49694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65131" y="457200"/>
            <a:ext cx="954993" cy="35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1041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374144" y="6311186"/>
            <a:ext cx="4339705" cy="165814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 charset="0"/>
                <a:ea typeface="Book Antiqua" charset="0"/>
                <a:cs typeface="Book Antiqua" charset="0"/>
              </a:defRPr>
            </a:lvl1pPr>
          </a:lstStyle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‹#›</a:t>
            </a:fld>
            <a:r>
              <a:rPr lang="en-US" sz="1000" dirty="0" smtClean="0">
                <a:solidFill>
                  <a:srgbClr val="002A4E"/>
                </a:solidFill>
              </a:rPr>
              <a:t> | Title of Presentation Goes Here</a:t>
            </a:r>
            <a:endParaRPr lang="en-US" sz="1000" dirty="0">
              <a:solidFill>
                <a:srgbClr val="002A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15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90" r:id="rId2"/>
    <p:sldLayoutId id="214748391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26">
          <p15:clr>
            <a:srgbClr val="F26B43"/>
          </p15:clr>
        </p15:guide>
        <p15:guide id="2" pos="228">
          <p15:clr>
            <a:srgbClr val="F26B43"/>
          </p15:clr>
        </p15:guide>
        <p15:guide id="3" pos="567">
          <p15:clr>
            <a:srgbClr val="F26B43"/>
          </p15:clr>
        </p15:guide>
        <p15:guide id="4" pos="684">
          <p15:clr>
            <a:srgbClr val="F26B43"/>
          </p15:clr>
        </p15:guide>
        <p15:guide id="5" pos="1018">
          <p15:clr>
            <a:srgbClr val="F26B43"/>
          </p15:clr>
        </p15:guide>
        <p15:guide id="6" pos="1134">
          <p15:clr>
            <a:srgbClr val="F26B43"/>
          </p15:clr>
        </p15:guide>
        <p15:guide id="7" pos="1470">
          <p15:clr>
            <a:srgbClr val="F26B43"/>
          </p15:clr>
        </p15:guide>
        <p15:guide id="8" pos="1586">
          <p15:clr>
            <a:srgbClr val="F26B43"/>
          </p15:clr>
        </p15:guide>
        <p15:guide id="9" pos="1920">
          <p15:clr>
            <a:srgbClr val="F26B43"/>
          </p15:clr>
        </p15:guide>
        <p15:guide id="10" pos="2036">
          <p15:clr>
            <a:srgbClr val="F26B43"/>
          </p15:clr>
        </p15:guide>
        <p15:guide id="11" pos="2372">
          <p15:clr>
            <a:srgbClr val="F26B43"/>
          </p15:clr>
        </p15:guide>
        <p15:guide id="12" pos="2488">
          <p15:clr>
            <a:srgbClr val="F26B43"/>
          </p15:clr>
        </p15:guide>
        <p15:guide id="13" pos="2822">
          <p15:clr>
            <a:srgbClr val="F26B43"/>
          </p15:clr>
        </p15:guide>
        <p15:guide id="14" pos="2938">
          <p15:clr>
            <a:srgbClr val="F26B43"/>
          </p15:clr>
        </p15:guide>
        <p15:guide id="15" pos="3274">
          <p15:clr>
            <a:srgbClr val="F26B43"/>
          </p15:clr>
        </p15:guide>
        <p15:guide id="16" pos="3390">
          <p15:clr>
            <a:srgbClr val="F26B43"/>
          </p15:clr>
        </p15:guide>
        <p15:guide id="17" pos="3724">
          <p15:clr>
            <a:srgbClr val="F26B43"/>
          </p15:clr>
        </p15:guide>
        <p15:guide id="18" pos="3840">
          <p15:clr>
            <a:srgbClr val="F26B43"/>
          </p15:clr>
        </p15:guide>
        <p15:guide id="19" pos="4176">
          <p15:clr>
            <a:srgbClr val="F26B43"/>
          </p15:clr>
        </p15:guide>
        <p15:guide id="20" pos="4292">
          <p15:clr>
            <a:srgbClr val="F26B43"/>
          </p15:clr>
        </p15:guide>
        <p15:guide id="21" pos="4626">
          <p15:clr>
            <a:srgbClr val="F26B43"/>
          </p15:clr>
        </p15:guide>
        <p15:guide id="22" pos="4742">
          <p15:clr>
            <a:srgbClr val="F26B43"/>
          </p15:clr>
        </p15:guide>
        <p15:guide id="23" pos="5078">
          <p15:clr>
            <a:srgbClr val="F26B43"/>
          </p15:clr>
        </p15:guide>
        <p15:guide id="24" pos="5194">
          <p15:clr>
            <a:srgbClr val="F26B43"/>
          </p15:clr>
        </p15:guide>
        <p15:guide id="25" pos="5528">
          <p15:clr>
            <a:srgbClr val="F26B43"/>
          </p15:clr>
        </p15:guide>
        <p15:guide id="26" orient="horz" pos="4092">
          <p15:clr>
            <a:srgbClr val="F26B43"/>
          </p15:clr>
        </p15:guide>
        <p15:guide id="27" orient="horz" pos="81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gle.org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Re-Classing Existing Diving Systems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Jess G. Totten| October 16, 2017</a:t>
            </a:r>
          </a:p>
          <a:p>
            <a:r>
              <a:rPr lang="en-US" smtClean="0"/>
              <a:t>Washington DC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Instructions from corporate survey department will be based on the quality and completeness of documentation proving the submersible was built under survey</a:t>
            </a:r>
          </a:p>
          <a:p>
            <a:r>
              <a:rPr lang="en-US" dirty="0" smtClean="0"/>
              <a:t>Documentation includes, but is not limited to:</a:t>
            </a:r>
          </a:p>
          <a:p>
            <a:pPr lvl="1"/>
            <a:r>
              <a:rPr lang="en-US" dirty="0" smtClean="0"/>
              <a:t>Welding procedures and performance qualification records</a:t>
            </a:r>
          </a:p>
          <a:p>
            <a:pPr lvl="1"/>
            <a:r>
              <a:rPr lang="en-US" dirty="0" smtClean="0"/>
              <a:t>NDT records</a:t>
            </a:r>
          </a:p>
          <a:p>
            <a:pPr lvl="1"/>
            <a:r>
              <a:rPr lang="en-US" dirty="0" smtClean="0"/>
              <a:t>Material mill test reports</a:t>
            </a:r>
          </a:p>
          <a:p>
            <a:r>
              <a:rPr lang="en-US" dirty="0" smtClean="0"/>
              <a:t>Special periodical survey is mandatory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10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Diving Systems Less than 20 Years Old, not Previously ABS Classed (cont.)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317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Agreed to between owner, corporate survey department,</a:t>
            </a:r>
            <a:br>
              <a:rPr lang="en-US" dirty="0" smtClean="0"/>
            </a:br>
            <a:r>
              <a:rPr lang="en-US" dirty="0" smtClean="0"/>
              <a:t>and engineering office in each case</a:t>
            </a:r>
          </a:p>
          <a:p>
            <a:r>
              <a:rPr lang="en-US" dirty="0" smtClean="0"/>
              <a:t>For formerly ABS classed vessels, typically apply same </a:t>
            </a:r>
            <a:br>
              <a:rPr lang="en-US" dirty="0" smtClean="0"/>
            </a:br>
            <a:r>
              <a:rPr lang="en-US" dirty="0" smtClean="0"/>
              <a:t>edition of rules in place when submersible was initially </a:t>
            </a:r>
            <a:br>
              <a:rPr lang="en-US" dirty="0" smtClean="0"/>
            </a:br>
            <a:r>
              <a:rPr lang="en-US" dirty="0" smtClean="0"/>
              <a:t>classed</a:t>
            </a:r>
          </a:p>
          <a:p>
            <a:r>
              <a:rPr lang="en-US" dirty="0" smtClean="0"/>
              <a:t>For non-ABS classed vessels, typically apply current </a:t>
            </a:r>
            <a:br>
              <a:rPr lang="en-US" dirty="0" smtClean="0"/>
            </a:br>
            <a:r>
              <a:rPr lang="en-US" dirty="0" smtClean="0"/>
              <a:t>edition of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11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What Edition of the Rules Applies?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0889" y="1160464"/>
            <a:ext cx="3339639" cy="480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969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Agree to fee quote</a:t>
            </a:r>
          </a:p>
          <a:p>
            <a:r>
              <a:rPr lang="en-US" dirty="0" smtClean="0"/>
              <a:t>Complete a Request for Class (RFC) form </a:t>
            </a:r>
          </a:p>
          <a:p>
            <a:r>
              <a:rPr lang="en-US" dirty="0" smtClean="0"/>
              <a:t>Provide a signed affidavit detailing system’s class status, modifications or repairs, and any other items of note</a:t>
            </a:r>
          </a:p>
          <a:p>
            <a:r>
              <a:rPr lang="en-US" dirty="0" smtClean="0"/>
              <a:t>Provide all required documentation for the subject diving system, including class certificates, survey reports, viewport PVHO documentation, and manuals</a:t>
            </a:r>
          </a:p>
          <a:p>
            <a:r>
              <a:rPr lang="en-US" dirty="0" smtClean="0"/>
              <a:t>Submit details of any modifications for review</a:t>
            </a:r>
          </a:p>
          <a:p>
            <a:r>
              <a:rPr lang="en-US" dirty="0" smtClean="0"/>
              <a:t>Complete all required repairs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12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Owner Responsibilities</a:t>
            </a:r>
          </a:p>
        </p:txBody>
      </p:sp>
    </p:spTree>
    <p:extLst>
      <p:ext uri="{BB962C8B-B14F-4D97-AF65-F5344CB8AC3E}">
        <p14:creationId xmlns:p14="http://schemas.microsoft.com/office/powerpoint/2010/main" xmlns="" val="42140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94832" y="1290638"/>
            <a:ext cx="5886449" cy="441483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13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Questions?</a:t>
            </a:r>
            <a:endParaRPr lang="en-US" sz="2600" dirty="0"/>
          </a:p>
        </p:txBody>
      </p:sp>
      <p:sp>
        <p:nvSpPr>
          <p:cNvPr id="10" name="Rectangle 9"/>
          <p:cNvSpPr/>
          <p:nvPr/>
        </p:nvSpPr>
        <p:spPr>
          <a:xfrm>
            <a:off x="6655935" y="5459254"/>
            <a:ext cx="2347117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© amasterphotographer / Shutterstock</a:t>
            </a:r>
          </a:p>
        </p:txBody>
      </p:sp>
    </p:spTree>
    <p:extLst>
      <p:ext uri="{BB962C8B-B14F-4D97-AF65-F5344CB8AC3E}">
        <p14:creationId xmlns:p14="http://schemas.microsoft.com/office/powerpoint/2010/main" xmlns="" val="94814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www.eagle.org</a:t>
            </a:r>
            <a:endParaRPr lang="en-US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145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Will not be considered for class</a:t>
            </a:r>
          </a:p>
          <a:p>
            <a:r>
              <a:rPr lang="en-US" dirty="0" smtClean="0"/>
              <a:t>No exceptions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2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Diving Systems Over 20 Years Old</a:t>
            </a:r>
          </a:p>
        </p:txBody>
      </p:sp>
      <p:sp>
        <p:nvSpPr>
          <p:cNvPr id="9" name="Rectangle 8"/>
          <p:cNvSpPr/>
          <p:nvPr/>
        </p:nvSpPr>
        <p:spPr>
          <a:xfrm>
            <a:off x="5257800" y="5232784"/>
            <a:ext cx="7184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Dondui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29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Owner contacts their local ABS survey office</a:t>
            </a:r>
          </a:p>
          <a:p>
            <a:r>
              <a:rPr lang="en-US" dirty="0" smtClean="0"/>
              <a:t>Survey office contacts divisional survey department</a:t>
            </a:r>
          </a:p>
          <a:p>
            <a:r>
              <a:rPr lang="en-US" dirty="0" smtClean="0"/>
              <a:t>Divisional survey issues instructions for a Preliminary Condition Survey to consider the vessel for re-classification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3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Diving Systems Less than 20 Years Old, Previously ABS Classed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730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General internal and external examination</a:t>
            </a:r>
          </a:p>
          <a:p>
            <a:r>
              <a:rPr lang="en-US" dirty="0" smtClean="0"/>
              <a:t>Condition documented with photographs</a:t>
            </a:r>
          </a:p>
          <a:p>
            <a:r>
              <a:rPr lang="en-US" dirty="0" smtClean="0"/>
              <a:t>Service history and dive record review</a:t>
            </a:r>
          </a:p>
          <a:p>
            <a:r>
              <a:rPr lang="en-US" dirty="0" smtClean="0"/>
              <a:t>Review viewport documentation</a:t>
            </a:r>
          </a:p>
          <a:p>
            <a:r>
              <a:rPr lang="en-US" dirty="0" smtClean="0"/>
              <a:t>Additional examinations as needed or directed by divisional survey office</a:t>
            </a:r>
          </a:p>
          <a:p>
            <a:r>
              <a:rPr lang="en-US" dirty="0" smtClean="0"/>
              <a:t>No charge to owner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4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Pre-Condition Survey</a:t>
            </a:r>
          </a:p>
        </p:txBody>
      </p:sp>
    </p:spTree>
    <p:extLst>
      <p:ext uri="{BB962C8B-B14F-4D97-AF65-F5344CB8AC3E}">
        <p14:creationId xmlns:p14="http://schemas.microsoft.com/office/powerpoint/2010/main" xmlns="" val="2778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Surveyor makes recommendation to divisional and corporate survey department whether or not to class the system</a:t>
            </a:r>
          </a:p>
          <a:p>
            <a:r>
              <a:rPr lang="en-US" dirty="0" smtClean="0"/>
              <a:t>Engineering office may be asked for their input</a:t>
            </a:r>
          </a:p>
          <a:p>
            <a:r>
              <a:rPr lang="en-US" dirty="0" smtClean="0"/>
              <a:t>Corporate survey office, with input from attending surveyor and divisional survey office, makes the final decision to proceed with re-classing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5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Outcome of Pre-Condition Survey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95716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Divisional survey department will issue instructions for re-classing the submersible</a:t>
            </a:r>
          </a:p>
          <a:p>
            <a:r>
              <a:rPr lang="en-US" dirty="0" smtClean="0"/>
              <a:t>Local survey office presents owner with list of requirements as well as fee quote</a:t>
            </a:r>
          </a:p>
          <a:p>
            <a:r>
              <a:rPr lang="en-US" dirty="0" smtClean="0"/>
              <a:t>Any modifications must be submitted to the technical office for review</a:t>
            </a:r>
          </a:p>
          <a:p>
            <a:pPr lvl="1"/>
            <a:r>
              <a:rPr lang="en-US" dirty="0" smtClean="0"/>
              <a:t>Modifications performed while out of class</a:t>
            </a:r>
          </a:p>
          <a:p>
            <a:pPr lvl="1"/>
            <a:r>
              <a:rPr lang="en-US" dirty="0" smtClean="0"/>
              <a:t>Modifications required to comply with the rules</a:t>
            </a:r>
          </a:p>
          <a:p>
            <a:r>
              <a:rPr lang="en-US" dirty="0" smtClean="0"/>
              <a:t>Surveyor to witness any required repairs or tests, typically including a special periodical survey based on age</a:t>
            </a:r>
          </a:p>
          <a:p>
            <a:r>
              <a:rPr lang="en-US" dirty="0" smtClean="0"/>
              <a:t>Any due and overdue surveys as well as previous recommendations will need to be complied with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6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xmlns="" val="41043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Required by section 7-11-4 of the </a:t>
            </a:r>
            <a:r>
              <a:rPr lang="en-US" i="1" dirty="0" smtClean="0"/>
              <a:t>ABS Rules for Survey After Construction </a:t>
            </a:r>
            <a:r>
              <a:rPr lang="en-US" dirty="0" smtClean="0"/>
              <a:t>for classed diving systems at three year intervals</a:t>
            </a:r>
          </a:p>
          <a:p>
            <a:r>
              <a:rPr lang="en-US" dirty="0" smtClean="0"/>
              <a:t>Required of formerly ABS classed diving </a:t>
            </a:r>
            <a:br>
              <a:rPr lang="en-US" dirty="0" smtClean="0"/>
            </a:br>
            <a:r>
              <a:rPr lang="en-US" dirty="0" smtClean="0"/>
              <a:t>systems if the due date has passed</a:t>
            </a:r>
          </a:p>
          <a:p>
            <a:r>
              <a:rPr lang="en-US" dirty="0" smtClean="0"/>
              <a:t>Includes pressure testing of life support </a:t>
            </a:r>
            <a:br>
              <a:rPr lang="en-US" dirty="0" smtClean="0"/>
            </a:br>
            <a:r>
              <a:rPr lang="en-US" dirty="0" smtClean="0"/>
              <a:t>piping systems and gas storage </a:t>
            </a:r>
            <a:br>
              <a:rPr lang="en-US" dirty="0" smtClean="0"/>
            </a:br>
            <a:r>
              <a:rPr lang="en-US" dirty="0" smtClean="0"/>
              <a:t>containers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7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Special Periodical Survey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8400" y="2076970"/>
            <a:ext cx="5652932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457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Viewports to be removed and inspected, replaced if service life or cycles have been exceeded</a:t>
            </a:r>
          </a:p>
          <a:p>
            <a:r>
              <a:rPr lang="en-US" dirty="0" smtClean="0"/>
              <a:t>Gauges and monitoring instruments shown to have been calibrated recently</a:t>
            </a:r>
          </a:p>
          <a:p>
            <a:r>
              <a:rPr lang="en-US" dirty="0" smtClean="0"/>
              <a:t>Electrical systems examined</a:t>
            </a:r>
          </a:p>
          <a:p>
            <a:r>
              <a:rPr lang="en-US" dirty="0" smtClean="0"/>
              <a:t>Pressure hull inspected and NDT in highly stressed areas</a:t>
            </a:r>
          </a:p>
          <a:p>
            <a:r>
              <a:rPr lang="en-US" dirty="0" smtClean="0"/>
              <a:t>Internal and external exam of other pressure retaining components</a:t>
            </a:r>
          </a:p>
          <a:p>
            <a:r>
              <a:rPr lang="en-US" dirty="0" smtClean="0"/>
              <a:t>Test dive per requirements of Underwater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8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Special Periodical Survey (cont.)</a:t>
            </a:r>
          </a:p>
        </p:txBody>
      </p:sp>
    </p:spTree>
    <p:extLst>
      <p:ext uri="{BB962C8B-B14F-4D97-AF65-F5344CB8AC3E}">
        <p14:creationId xmlns:p14="http://schemas.microsoft.com/office/powerpoint/2010/main" xmlns="" val="4942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Preliminary condition survey</a:t>
            </a:r>
          </a:p>
          <a:p>
            <a:r>
              <a:rPr lang="en-US" dirty="0" smtClean="0"/>
              <a:t>Process is similar to that for a previously ABS classed submersible</a:t>
            </a:r>
          </a:p>
          <a:p>
            <a:r>
              <a:rPr lang="en-US" dirty="0" smtClean="0"/>
              <a:t>PVHO hulls and acrylic windows can only be accepted when built under survey by an IACS member class society or recognized Flag Administration per section 1/3.4 of the Underwater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C4EC-5D89-1C41-A9EF-1F206B220A4C}" type="slidenum">
              <a:rPr lang="en-US" sz="1000" smtClean="0">
                <a:solidFill>
                  <a:srgbClr val="002A4E"/>
                </a:solidFill>
              </a:rPr>
              <a:pPr/>
              <a:t>9</a:t>
            </a:fld>
            <a:r>
              <a:rPr lang="en-US" sz="1000" dirty="0" smtClean="0">
                <a:solidFill>
                  <a:srgbClr val="002A4E"/>
                </a:solidFill>
              </a:rPr>
              <a:t> | Re-Classing Existing Diving Systems </a:t>
            </a:r>
            <a:endParaRPr lang="en-US" sz="1000" dirty="0">
              <a:solidFill>
                <a:srgbClr val="002A4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600" dirty="0" smtClean="0"/>
              <a:t>Diving Systems Less than 20 Years Old, not Previously ABS Classed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06994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ight Version">
  <a:themeElements>
    <a:clrScheme name="ABS-Custom">
      <a:dk1>
        <a:srgbClr val="000000"/>
      </a:dk1>
      <a:lt1>
        <a:srgbClr val="FFFFFF"/>
      </a:lt1>
      <a:dk2>
        <a:srgbClr val="002A4E"/>
      </a:dk2>
      <a:lt2>
        <a:srgbClr val="C5C7C9"/>
      </a:lt2>
      <a:accent1>
        <a:srgbClr val="002A4E"/>
      </a:accent1>
      <a:accent2>
        <a:srgbClr val="DA1A32"/>
      </a:accent2>
      <a:accent3>
        <a:srgbClr val="C5C7C9"/>
      </a:accent3>
      <a:accent4>
        <a:srgbClr val="7F7F7F"/>
      </a:accent4>
      <a:accent5>
        <a:srgbClr val="E34650"/>
      </a:accent5>
      <a:accent6>
        <a:srgbClr val="335572"/>
      </a:accent6>
      <a:hlink>
        <a:srgbClr val="DA1A32"/>
      </a:hlink>
      <a:folHlink>
        <a:srgbClr val="DA1A3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bs-powerpoint-template-standard" id="{00D21FC7-F55C-3949-A1AD-2C24B895FA94}" vid="{A3F3AB0B-CE87-F545-A2A6-108529E618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3012</TotalTime>
  <Words>613</Words>
  <Application>Microsoft Office PowerPoint</Application>
  <PresentationFormat>Custom</PresentationFormat>
  <Paragraphs>80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1_Light Version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Header Goes Here</dc:title>
  <dc:creator>Gabby Nguyen</dc:creator>
  <cp:lastModifiedBy>WMLundy</cp:lastModifiedBy>
  <cp:revision>306</cp:revision>
  <cp:lastPrinted>2017-10-04T15:21:41Z</cp:lastPrinted>
  <dcterms:created xsi:type="dcterms:W3CDTF">2016-07-28T16:30:15Z</dcterms:created>
  <dcterms:modified xsi:type="dcterms:W3CDTF">2017-10-10T10:48:44Z</dcterms:modified>
</cp:coreProperties>
</file>