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46" r="1521"/>
          <a:stretch/>
        </p:blipFill>
        <p:spPr>
          <a:xfrm>
            <a:off x="-2865" y="0"/>
            <a:ext cx="1219486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223" y="1122363"/>
            <a:ext cx="5350327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223" y="3602038"/>
            <a:ext cx="5350327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3223" y="6356350"/>
            <a:ext cx="2743200" cy="365125"/>
          </a:xfrm>
        </p:spPr>
        <p:txBody>
          <a:bodyPr/>
          <a:lstStyle/>
          <a:p>
            <a:fld id="{D57B2FAD-C1E7-4C5F-80D6-22005B73F7C2}" type="datetime4">
              <a:rPr lang="en-US" smtClean="0"/>
              <a:pPr/>
              <a:t>October 6, 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356066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8447D8B6-EFAA-4C83-816A-B87013E3AA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872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56DF-85CF-4331-A66F-400DF18BB39E}" type="datetime4">
              <a:rPr lang="en-US" smtClean="0"/>
              <a:pPr/>
              <a:t>October 6,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7D8B6-EFAA-4C83-816A-B87013E3AAB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695" y="6640422"/>
            <a:ext cx="1508209" cy="162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031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D0F0-1A7F-4C30-B12A-5A07585E66C3}" type="datetime4">
              <a:rPr lang="en-US" smtClean="0"/>
              <a:pPr/>
              <a:t>October 6,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7D8B6-EFAA-4C83-816A-B87013E3AAB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695" y="6640422"/>
            <a:ext cx="1508209" cy="162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113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72A1-A5E2-4BE7-B17B-D01BEE6A1BF4}" type="datetime4">
              <a:rPr lang="en-US" smtClean="0"/>
              <a:pPr/>
              <a:t>October 6,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7D8B6-EFAA-4C83-816A-B87013E3A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32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73A4-170B-4DA0-A0D7-1777FB2A12D7}" type="datetime4">
              <a:rPr lang="en-US" smtClean="0"/>
              <a:pPr/>
              <a:t>October 6,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7D8B6-EFAA-4C83-816A-B87013E3A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29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4457E-EE52-4651-BA40-2ACF23F6FD67}" type="datetime4">
              <a:rPr lang="en-US" smtClean="0"/>
              <a:pPr/>
              <a:t>October 6,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7D8B6-EFAA-4C83-816A-B87013E3A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369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0B64C-8A78-455A-B3AE-E24AA15BCF77}" type="datetime4">
              <a:rPr lang="en-US" smtClean="0"/>
              <a:pPr/>
              <a:t>October 6, 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7D8B6-EFAA-4C83-816A-B87013E3A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36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9286-734A-4E49-99D8-A2A9CA3380D2}" type="datetime4">
              <a:rPr lang="en-US" smtClean="0"/>
              <a:pPr/>
              <a:t>October 6, 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7D8B6-EFAA-4C83-816A-B87013E3A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11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BDA2-537E-4706-B2FA-3825AFDB234C}" type="datetime4">
              <a:rPr lang="en-US" smtClean="0"/>
              <a:pPr/>
              <a:t>October 6, 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7D8B6-EFAA-4C83-816A-B87013E3A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157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8155-FB95-412C-8500-DEC1C0BCA49A}" type="datetime4">
              <a:rPr lang="en-US" smtClean="0"/>
              <a:pPr/>
              <a:t>October 6,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7D8B6-EFAA-4C83-816A-B87013E3AAB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695" y="6640422"/>
            <a:ext cx="1508209" cy="162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177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57A7-8574-4F98-B0BD-C7B268482435}" type="datetime4">
              <a:rPr lang="en-US" smtClean="0"/>
              <a:pPr/>
              <a:t>October 6,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7D8B6-EFAA-4C83-816A-B87013E3AAB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695" y="6640422"/>
            <a:ext cx="1508209" cy="162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690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2" y="283"/>
            <a:ext cx="12184896" cy="685743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fld id="{D57B2FAD-C1E7-4C5F-80D6-22005B73F7C2}" type="datetime4">
              <a:rPr lang="en-US" smtClean="0"/>
              <a:pPr/>
              <a:t>October 6, 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fld id="{8447D8B6-EFAA-4C83-816A-B87013E3AA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676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E1DC0-CC82-4803-A726-9AF9D601AD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Time-Based Modeling of Ship Ballasting for Increased Performance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676D93-DBE0-4CE7-B0B2-C5ED5BD94A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sz="1900" dirty="0">
                <a:solidFill>
                  <a:prstClr val="white"/>
                </a:solidFill>
              </a:rPr>
              <a:t>Dominik Fry, P.E.</a:t>
            </a:r>
          </a:p>
          <a:p>
            <a:pPr lvl="0"/>
            <a:r>
              <a:rPr lang="en-US" sz="1900" dirty="0">
                <a:solidFill>
                  <a:prstClr val="white"/>
                </a:solidFill>
              </a:rPr>
              <a:t>Business Development Engineer</a:t>
            </a:r>
          </a:p>
          <a:p>
            <a:pPr lvl="0"/>
            <a:r>
              <a:rPr lang="en-US" sz="1900" dirty="0">
                <a:solidFill>
                  <a:prstClr val="white"/>
                </a:solidFill>
              </a:rPr>
              <a:t>Engineered Software Inc.</a:t>
            </a:r>
          </a:p>
          <a:p>
            <a:pPr lvl="0"/>
            <a:r>
              <a:rPr lang="en-US" sz="1900" dirty="0">
                <a:solidFill>
                  <a:prstClr val="white"/>
                </a:solidFill>
              </a:rPr>
              <a:t>October 16, 2017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449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3C2FF-04FD-4A8F-8AC3-83D4B8293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47B91E9-731A-451D-A62C-0F3500677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388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189D8-3460-46CB-A7ED-B0703A0A4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C7198-CD47-4062-820D-23CE33B98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527756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D1C07-B3AE-4FB6-999C-467E37FFB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246E1-2344-4970-A067-54CDC2D3B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2370" y="1027906"/>
            <a:ext cx="3593471" cy="8816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Ship Piping Network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5DCC56-02DE-4616-86BC-B69959EED8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5772" y="1621698"/>
            <a:ext cx="7486668" cy="4650066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F54565E-60CF-4226-8013-DC02C2A5421A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358517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Mission</a:t>
            </a:r>
          </a:p>
          <a:p>
            <a:pPr lvl="1"/>
            <a:r>
              <a:rPr lang="en-US" dirty="0"/>
              <a:t>12 hour </a:t>
            </a:r>
            <a:r>
              <a:rPr lang="en-US" dirty="0" err="1"/>
              <a:t>deballasting</a:t>
            </a:r>
            <a:endParaRPr lang="en-US" dirty="0"/>
          </a:p>
          <a:p>
            <a:r>
              <a:rPr lang="en-US" dirty="0"/>
              <a:t>Problem</a:t>
            </a:r>
          </a:p>
          <a:p>
            <a:pPr lvl="1"/>
            <a:r>
              <a:rPr lang="en-US" dirty="0"/>
              <a:t>Current procedure inadequate </a:t>
            </a:r>
          </a:p>
          <a:p>
            <a:r>
              <a:rPr lang="en-US" dirty="0"/>
              <a:t>Solution</a:t>
            </a:r>
          </a:p>
          <a:p>
            <a:pPr lvl="1"/>
            <a:r>
              <a:rPr lang="en-US" dirty="0"/>
              <a:t>System efficiency</a:t>
            </a:r>
          </a:p>
          <a:p>
            <a:pPr lvl="1"/>
            <a:r>
              <a:rPr lang="en-US" dirty="0"/>
              <a:t>Multiple scenario simulations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675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02827-7898-442F-B6D9-CB2CB41FC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Asymmetrical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D3BCB-4E55-45CA-BB17-FD47662A5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happens if we start pumping from ALL the tanks simultaneously?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F9D6AE-D3D0-4692-8D71-C432F223C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8139"/>
            <a:ext cx="12192000" cy="572172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E3F0F48-CB80-4709-B002-0FD3A6D162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7020"/>
            <a:ext cx="12192000" cy="570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701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82061-D07D-4782-813F-73BE2DB56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Procedure Inadequacy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1669B-F8AF-468F-9EAE-A5AF7DADC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Procedure</a:t>
            </a:r>
          </a:p>
          <a:p>
            <a:pPr lvl="1"/>
            <a:r>
              <a:rPr lang="en-US" dirty="0"/>
              <a:t>Pump down first three tanks to 6.5 </a:t>
            </a:r>
            <a:r>
              <a:rPr lang="en-US" dirty="0" err="1"/>
              <a:t>ft</a:t>
            </a:r>
            <a:endParaRPr lang="en-US" dirty="0"/>
          </a:p>
          <a:p>
            <a:pPr lvl="1"/>
            <a:r>
              <a:rPr lang="en-US" dirty="0"/>
              <a:t>Pump down second three tanks to 6.5 </a:t>
            </a:r>
            <a:r>
              <a:rPr lang="en-US" dirty="0" err="1"/>
              <a:t>ft</a:t>
            </a:r>
            <a:endParaRPr lang="en-US" dirty="0"/>
          </a:p>
          <a:p>
            <a:pPr lvl="1"/>
            <a:r>
              <a:rPr lang="en-US" dirty="0"/>
              <a:t>Pump down individually to 0.5 </a:t>
            </a:r>
          </a:p>
          <a:p>
            <a:r>
              <a:rPr lang="en-US" dirty="0"/>
              <a:t>Flow control valve 100% open until cavitation is heard</a:t>
            </a:r>
          </a:p>
          <a:p>
            <a:endParaRPr lang="en-US" dirty="0"/>
          </a:p>
          <a:p>
            <a:r>
              <a:rPr lang="en-US" dirty="0"/>
              <a:t>13-15 hour time to completion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BDFCFF-3DA1-400C-A0D1-12AF3F5B40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815"/>
            <a:ext cx="12192000" cy="5142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98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4839E-42E1-4420-9A09-1735125B5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Pump Cavitation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AC6CE49-4DCA-4AE9-AF9D-C1F29B392A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" t="1063" r="2684"/>
          <a:stretch/>
        </p:blipFill>
        <p:spPr>
          <a:xfrm>
            <a:off x="1367074" y="1363539"/>
            <a:ext cx="7767873" cy="5403925"/>
          </a:xfrm>
        </p:spPr>
      </p:pic>
    </p:spTree>
    <p:extLst>
      <p:ext uri="{BB962C8B-B14F-4D97-AF65-F5344CB8AC3E}">
        <p14:creationId xmlns:p14="http://schemas.microsoft.com/office/powerpoint/2010/main" val="392862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1D41E-D637-4978-889D-706A06FE8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Barringer Curve</a:t>
            </a: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20714FD4-D5FA-4F7B-8AA0-5C28366E90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875" y="1854186"/>
            <a:ext cx="7090734" cy="5003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4299AED-BD6A-4F6A-8C50-EC8BD2B85090}"/>
              </a:ext>
            </a:extLst>
          </p:cNvPr>
          <p:cNvSpPr txBox="1">
            <a:spLocks/>
          </p:cNvSpPr>
          <p:nvPr/>
        </p:nvSpPr>
        <p:spPr>
          <a:xfrm>
            <a:off x="838200" y="1358020"/>
            <a:ext cx="10515600" cy="48189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Barringer Curve – Efficiency and Reliability are related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197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2AC3C-931D-445B-A2C5-BE7408018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66A38-5314-4BD9-A6F8-3798B7DA6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30% </a:t>
            </a:r>
            <a:r>
              <a:rPr lang="en-US" dirty="0" err="1"/>
              <a:t>NPSHr</a:t>
            </a:r>
            <a:r>
              <a:rPr lang="en-US" dirty="0"/>
              <a:t> margin ration (30% safety factor)</a:t>
            </a:r>
          </a:p>
          <a:p>
            <a:r>
              <a:rPr lang="en-US" dirty="0"/>
              <a:t>Option A</a:t>
            </a:r>
          </a:p>
          <a:p>
            <a:pPr lvl="1"/>
            <a:r>
              <a:rPr lang="en-US" dirty="0"/>
              <a:t>Pump all tanks down together to pre determined level</a:t>
            </a:r>
          </a:p>
          <a:p>
            <a:pPr lvl="1"/>
            <a:r>
              <a:rPr lang="en-US" dirty="0"/>
              <a:t>Finish by pumping each tank individually</a:t>
            </a:r>
          </a:p>
          <a:p>
            <a:r>
              <a:rPr lang="en-US" dirty="0"/>
              <a:t>Option B</a:t>
            </a:r>
          </a:p>
          <a:p>
            <a:pPr lvl="1"/>
            <a:r>
              <a:rPr lang="en-US" dirty="0"/>
              <a:t>Pump down all tanks to 0.5 </a:t>
            </a:r>
            <a:r>
              <a:rPr lang="en-US" dirty="0" err="1"/>
              <a:t>ft</a:t>
            </a:r>
            <a:endParaRPr lang="en-US" dirty="0"/>
          </a:p>
          <a:p>
            <a:pPr lvl="1"/>
            <a:r>
              <a:rPr lang="en-US" dirty="0"/>
              <a:t>Isolate each tank when minimum level is reached</a:t>
            </a:r>
          </a:p>
        </p:txBody>
      </p:sp>
    </p:spTree>
    <p:extLst>
      <p:ext uri="{BB962C8B-B14F-4D97-AF65-F5344CB8AC3E}">
        <p14:creationId xmlns:p14="http://schemas.microsoft.com/office/powerpoint/2010/main" val="160096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82331-0E04-44DD-B10B-090FDDBD7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A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6C59887-EAD2-45C6-8641-908715132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099" y="2005344"/>
            <a:ext cx="1930955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69FE739E-D6EB-42B6-932A-A6004A450E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560" y="3284578"/>
            <a:ext cx="8799969" cy="3573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F07FE013-0AAC-43E3-9396-4536F8C7B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12:10 of total pumping time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A3D377B-933C-4AC8-9C8B-29B2391A1D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8495" y="378220"/>
            <a:ext cx="2663034" cy="275987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C387134-5327-43D8-A711-733941DE664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1025"/>
          <a:stretch/>
        </p:blipFill>
        <p:spPr>
          <a:xfrm>
            <a:off x="63374" y="365125"/>
            <a:ext cx="12192000" cy="6353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735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53DFF-98A3-4E81-9C08-A93BB15F0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CF760-2916-4D53-BAE2-04BFF4CD0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11:41 of total pumping time</a:t>
            </a:r>
          </a:p>
          <a:p>
            <a:r>
              <a:rPr lang="en-US" dirty="0"/>
              <a:t>Least possible cavitation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A10F4A-6EF1-4E28-A375-7E3E782F99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57002"/>
            <a:ext cx="9732475" cy="3200998"/>
          </a:xfrm>
          <a:prstGeom prst="rect">
            <a:avLst/>
          </a:prstGeom>
        </p:spPr>
      </p:pic>
      <p:pic>
        <p:nvPicPr>
          <p:cNvPr id="5" name="Content Placeholder 6">
            <a:extLst>
              <a:ext uri="{FF2B5EF4-FFF2-40B4-BE49-F238E27FC236}">
                <a16:creationId xmlns:a16="http://schemas.microsoft.com/office/drawing/2014/main" id="{8F516867-E685-4B67-8DB1-B895501D0A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5333" y="251792"/>
            <a:ext cx="4922225" cy="333774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FFB28EC-F26A-4A03-8300-6266269C0D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06941"/>
            <a:ext cx="12192000" cy="6551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713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SI 2016 PPT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 2016 PPT Template" id="{A0EEC50E-8616-4D95-A79D-E268564AD124}" vid="{64663CDB-BBF4-4519-B1CC-92FCCCC774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ESI 2017 PPT Template</Template>
  <TotalTime>132</TotalTime>
  <Words>181</Words>
  <Application>Microsoft Office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Ebrima</vt:lpstr>
      <vt:lpstr>ESI 2016 PPT Template</vt:lpstr>
      <vt:lpstr>Time-Based Modeling of Ship Ballasting for Increased Performance</vt:lpstr>
      <vt:lpstr>Introduction</vt:lpstr>
      <vt:lpstr>Asymmetrical Design</vt:lpstr>
      <vt:lpstr>Current Procedure Inadequacy </vt:lpstr>
      <vt:lpstr>Pump Cavitation</vt:lpstr>
      <vt:lpstr>Barringer Curve</vt:lpstr>
      <vt:lpstr>Optimization Options</vt:lpstr>
      <vt:lpstr>Option A</vt:lpstr>
      <vt:lpstr>Option B</vt:lpstr>
      <vt:lpstr>Simulation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Niki Horace</dc:creator>
  <cp:lastModifiedBy>Dominik Fry</cp:lastModifiedBy>
  <cp:revision>13</cp:revision>
  <dcterms:created xsi:type="dcterms:W3CDTF">2017-10-06T18:04:28Z</dcterms:created>
  <dcterms:modified xsi:type="dcterms:W3CDTF">2017-10-06T20:27:40Z</dcterms:modified>
</cp:coreProperties>
</file>