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[MISLE LE Violations DT.xlsx]Sheet1!PivotTable1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Most</a:t>
            </a:r>
            <a:r>
              <a:rPr lang="en-US" b="1" baseline="0"/>
              <a:t> Frequent At-Sea</a:t>
            </a:r>
            <a:r>
              <a:rPr lang="en-US" b="1"/>
              <a:t> Boarding Deficiencies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</c:pivotFmt>
      <c:pivotFmt>
        <c:idx val="72"/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</c:pivotFmt>
      <c:pivotFmt>
        <c:idx val="86"/>
      </c:pivotFmt>
      <c:pivotFmt>
        <c:idx val="87"/>
      </c:pivotFmt>
      <c:pivotFmt>
        <c:idx val="88"/>
      </c:pivotFmt>
      <c:pivotFmt>
        <c:idx val="89"/>
      </c:pivotFmt>
      <c:pivotFmt>
        <c:idx val="90"/>
      </c:pivotFmt>
      <c:pivotFmt>
        <c:idx val="91"/>
      </c:pivotFmt>
      <c:pivotFmt>
        <c:idx val="92"/>
      </c:pivotFmt>
      <c:pivotFmt>
        <c:idx val="93"/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Sheet1!$B$3:$B$5</c:f>
              <c:strCache>
                <c:ptCount val="1"/>
                <c:pt idx="0">
                  <c:v>Certificates/Documents - Certificate of Documentation (CG-1270)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5-45A9-BB05-F1099A0DC074}"/>
            </c:ext>
          </c:extLst>
        </c:ser>
        <c:ser>
          <c:idx val="1"/>
          <c:order val="1"/>
          <c:tx>
            <c:strRef>
              <c:f>Sheet1!$C$3:$C$5</c:f>
              <c:strCache>
                <c:ptCount val="1"/>
                <c:pt idx="0">
                  <c:v>Certificates/Documents - Exemption Letter (CFIV)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5-45A9-BB05-F1099A0DC074}"/>
            </c:ext>
          </c:extLst>
        </c:ser>
        <c:ser>
          <c:idx val="2"/>
          <c:order val="2"/>
          <c:tx>
            <c:strRef>
              <c:f>Sheet1!$E$3:$E$5</c:f>
              <c:strCache>
                <c:ptCount val="1"/>
                <c:pt idx="0">
                  <c:v>Hand Flares - Expired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5-45A9-BB05-F1099A0DC074}"/>
            </c:ext>
          </c:extLst>
        </c:ser>
        <c:ser>
          <c:idx val="3"/>
          <c:order val="3"/>
          <c:tx>
            <c:strRef>
              <c:f>Sheet1!$G$3:$G$5</c:f>
              <c:strCache>
                <c:ptCount val="1"/>
                <c:pt idx="0">
                  <c:v>Inflatable Liferafts - Hydrostatic Release Unit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Sheet1!$G$6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25-45A9-BB05-F1099A0DC074}"/>
            </c:ext>
          </c:extLst>
        </c:ser>
        <c:ser>
          <c:idx val="4"/>
          <c:order val="4"/>
          <c:tx>
            <c:strRef>
              <c:f>Sheet1!$H$3:$H$5</c:f>
              <c:strCache>
                <c:ptCount val="1"/>
                <c:pt idx="0">
                  <c:v>Inflatable Liferafts - Servicing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Sheet1!$H$6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25-45A9-BB05-F1099A0DC074}"/>
            </c:ext>
          </c:extLst>
        </c:ser>
        <c:ser>
          <c:idx val="5"/>
          <c:order val="5"/>
          <c:tx>
            <c:strRef>
              <c:f>Sheet1!$J$3:$J$5</c:f>
              <c:strCache>
                <c:ptCount val="1"/>
                <c:pt idx="0">
                  <c:v>Lifebuoys - Markings (ship name/port)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Sheet1!$J$6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25-45A9-BB05-F1099A0DC074}"/>
            </c:ext>
          </c:extLst>
        </c:ser>
        <c:ser>
          <c:idx val="6"/>
          <c:order val="6"/>
          <c:tx>
            <c:strRef>
              <c:f>Sheet1!$L$3:$L$5</c:f>
              <c:strCache>
                <c:ptCount val="1"/>
                <c:pt idx="0">
                  <c:v>Radio Communications - EPIRB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Sheet1!$L$6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25-45A9-BB05-F1099A0DC074}"/>
            </c:ext>
          </c:extLst>
        </c:ser>
        <c:ser>
          <c:idx val="7"/>
          <c:order val="7"/>
          <c:tx>
            <c:strRef>
              <c:f>Sheet1!$N$3:$N$5</c:f>
              <c:strCache>
                <c:ptCount val="1"/>
                <c:pt idx="0">
                  <c:v>Visual Distress Signals (General) - Expired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Sheet1!$N$6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25-45A9-BB05-F1099A0DC0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5563144"/>
        <c:axId val="415567408"/>
      </c:barChart>
      <c:catAx>
        <c:axId val="415563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5567408"/>
        <c:crosses val="autoZero"/>
        <c:auto val="1"/>
        <c:lblAlgn val="ctr"/>
        <c:lblOffset val="100"/>
        <c:noMultiLvlLbl val="0"/>
      </c:catAx>
      <c:valAx>
        <c:axId val="4155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56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83073984675601"/>
          <c:y val="0.24958800604469897"/>
          <c:w val="0.29400083680559463"/>
          <c:h val="0.68271355285134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8DAF-E845-413E-A504-BC3E3D2583E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Fifth District Coordinator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35" y="2401094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5" y="2401094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20653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124" y="365760"/>
            <a:ext cx="1286367" cy="128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09" y="36576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Fifth District Coordinator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9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CFV</a:t>
            </a:r>
            <a:r>
              <a:rPr lang="en-US" b="1" dirty="0" smtClean="0"/>
              <a:t> Losses - 4</a:t>
            </a:r>
          </a:p>
          <a:p>
            <a:r>
              <a:rPr lang="en-US" b="1" dirty="0" err="1" smtClean="0"/>
              <a:t>CFV</a:t>
            </a:r>
            <a:r>
              <a:rPr lang="en-US" b="1" dirty="0" smtClean="0"/>
              <a:t> </a:t>
            </a:r>
            <a:r>
              <a:rPr lang="en-US" b="1" dirty="0"/>
              <a:t>F</a:t>
            </a:r>
            <a:r>
              <a:rPr lang="en-US" b="1" dirty="0" smtClean="0"/>
              <a:t>atalities - </a:t>
            </a:r>
            <a:r>
              <a:rPr lang="en-US" b="1" dirty="0"/>
              <a:t>5</a:t>
            </a:r>
            <a:endParaRPr lang="en-US" b="1" dirty="0" smtClean="0"/>
          </a:p>
          <a:p>
            <a:r>
              <a:rPr lang="en-US" b="1" dirty="0" err="1" smtClean="0"/>
              <a:t>CFV</a:t>
            </a:r>
            <a:r>
              <a:rPr lang="en-US" b="1" dirty="0" smtClean="0"/>
              <a:t> </a:t>
            </a:r>
            <a:r>
              <a:rPr lang="en-US" b="1" dirty="0"/>
              <a:t>I</a:t>
            </a:r>
            <a:r>
              <a:rPr lang="en-US" b="1" dirty="0" smtClean="0"/>
              <a:t>njuries - 2</a:t>
            </a:r>
          </a:p>
          <a:p>
            <a:r>
              <a:rPr lang="en-US" b="1" dirty="0" err="1" smtClean="0"/>
              <a:t>CFV</a:t>
            </a:r>
            <a:r>
              <a:rPr lang="en-US" b="1" dirty="0" smtClean="0"/>
              <a:t> Population </a:t>
            </a:r>
            <a:r>
              <a:rPr lang="en-US" b="1" dirty="0"/>
              <a:t>W</a:t>
            </a:r>
            <a:r>
              <a:rPr lang="en-US" b="1" dirty="0" smtClean="0"/>
              <a:t>ithin District (State/Documented) – 5,192</a:t>
            </a:r>
          </a:p>
          <a:p>
            <a:r>
              <a:rPr lang="en-US" b="1" dirty="0" smtClean="0"/>
              <a:t>Dockside Exams </a:t>
            </a:r>
            <a:r>
              <a:rPr lang="en-US" b="1" dirty="0"/>
              <a:t>C</a:t>
            </a:r>
            <a:r>
              <a:rPr lang="en-US" b="1" dirty="0" smtClean="0"/>
              <a:t>ompleted - 261</a:t>
            </a:r>
            <a:endParaRPr lang="en-US" b="1" dirty="0"/>
          </a:p>
          <a:p>
            <a:r>
              <a:rPr lang="en-US" b="1" dirty="0" smtClean="0"/>
              <a:t>Outreach Initiatives:</a:t>
            </a:r>
          </a:p>
          <a:p>
            <a:pPr lvl="1"/>
            <a:r>
              <a:rPr lang="en-US" dirty="0"/>
              <a:t>Leveraging CG External Affairs to </a:t>
            </a:r>
            <a:r>
              <a:rPr lang="en-US" dirty="0" smtClean="0"/>
              <a:t>augment </a:t>
            </a:r>
            <a:r>
              <a:rPr lang="en-US" dirty="0"/>
              <a:t>commercial fishing vessel community </a:t>
            </a:r>
            <a:r>
              <a:rPr lang="en-US" dirty="0" smtClean="0"/>
              <a:t>outreach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recruitment </a:t>
            </a:r>
            <a:r>
              <a:rPr lang="en-US" dirty="0" smtClean="0"/>
              <a:t>and training of </a:t>
            </a:r>
            <a:r>
              <a:rPr lang="en-US" dirty="0"/>
              <a:t>CG Auxiliary personnel</a:t>
            </a:r>
          </a:p>
          <a:p>
            <a:r>
              <a:rPr lang="en-US" b="1" dirty="0" smtClean="0"/>
              <a:t>District Priorities</a:t>
            </a:r>
            <a:r>
              <a:rPr lang="en-US" b="1" dirty="0"/>
              <a:t>:</a:t>
            </a:r>
          </a:p>
          <a:p>
            <a:pPr lvl="1"/>
            <a:r>
              <a:rPr lang="en-US" dirty="0" smtClean="0"/>
              <a:t>Locating and examining CVC identified at-risk commercial fishing vessels</a:t>
            </a:r>
          </a:p>
          <a:p>
            <a:pPr lvl="1"/>
            <a:r>
              <a:rPr lang="en-US" dirty="0" smtClean="0"/>
              <a:t>Enhancing CG Boarding Officer competency/effectiveness through annual Examiner led training</a:t>
            </a:r>
          </a:p>
          <a:p>
            <a:pPr lvl="1"/>
            <a:r>
              <a:rPr lang="en-US" dirty="0" smtClean="0"/>
              <a:t>Conducting Port Access Route Study to evaluate impact of offshore renewable energy on the safe navigation of commercial fishing vessels and other waterways users</a:t>
            </a:r>
          </a:p>
          <a:p>
            <a:r>
              <a:rPr lang="en-US" b="1" dirty="0" smtClean="0"/>
              <a:t>District Sponsored Fishing Industry Expos, Forums, and Meetings:</a:t>
            </a:r>
          </a:p>
          <a:p>
            <a:pPr lvl="1"/>
            <a:r>
              <a:rPr lang="en-US" dirty="0" smtClean="0"/>
              <a:t>Mid </a:t>
            </a:r>
            <a:r>
              <a:rPr lang="en-US" dirty="0"/>
              <a:t>Atlantic Fishery Management Council meetings</a:t>
            </a:r>
          </a:p>
          <a:p>
            <a:pPr lvl="1"/>
            <a:r>
              <a:rPr lang="en-US" dirty="0" smtClean="0"/>
              <a:t>Ocean </a:t>
            </a:r>
            <a:r>
              <a:rPr lang="en-US" dirty="0"/>
              <a:t>City Waterman’s Aquamarine </a:t>
            </a:r>
            <a:r>
              <a:rPr lang="en-US" dirty="0" smtClean="0"/>
              <a:t>Expo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123" y="365760"/>
            <a:ext cx="1286367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0" y="365125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Fifth District Coordinator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123" y="365760"/>
            <a:ext cx="1286367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0" y="365125"/>
            <a:ext cx="1286367" cy="1286367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557887"/>
              </p:ext>
            </p:extLst>
          </p:nvPr>
        </p:nvGraphicFramePr>
        <p:xfrm>
          <a:off x="294374" y="1486694"/>
          <a:ext cx="1189762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475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133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Fifth District Coordinator Report</vt:lpstr>
      <vt:lpstr>Fifth District Coordinator Report</vt:lpstr>
      <vt:lpstr>Fifth District Coordinator Report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 Guard District #</dc:title>
  <dc:creator>Myers, Joseph D CIV</dc:creator>
  <cp:lastModifiedBy>Troy Luna</cp:lastModifiedBy>
  <cp:revision>40</cp:revision>
  <dcterms:created xsi:type="dcterms:W3CDTF">2019-10-02T11:34:53Z</dcterms:created>
  <dcterms:modified xsi:type="dcterms:W3CDTF">2020-09-14T14:47:37Z</dcterms:modified>
</cp:coreProperties>
</file>