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4"/>
  </p:notesMasterIdLst>
  <p:handoutMasterIdLst>
    <p:handoutMasterId r:id="rId35"/>
  </p:handoutMasterIdLst>
  <p:sldIdLst>
    <p:sldId id="309" r:id="rId2"/>
    <p:sldId id="308" r:id="rId3"/>
    <p:sldId id="274" r:id="rId4"/>
    <p:sldId id="313" r:id="rId5"/>
    <p:sldId id="311" r:id="rId6"/>
    <p:sldId id="312" r:id="rId7"/>
    <p:sldId id="310" r:id="rId8"/>
    <p:sldId id="286" r:id="rId9"/>
    <p:sldId id="317" r:id="rId10"/>
    <p:sldId id="314" r:id="rId11"/>
    <p:sldId id="304" r:id="rId12"/>
    <p:sldId id="305" r:id="rId13"/>
    <p:sldId id="315" r:id="rId14"/>
    <p:sldId id="306" r:id="rId15"/>
    <p:sldId id="316" r:id="rId16"/>
    <p:sldId id="318" r:id="rId17"/>
    <p:sldId id="319" r:id="rId18"/>
    <p:sldId id="320" r:id="rId19"/>
    <p:sldId id="321" r:id="rId20"/>
    <p:sldId id="322" r:id="rId21"/>
    <p:sldId id="323" r:id="rId22"/>
    <p:sldId id="324" r:id="rId23"/>
    <p:sldId id="287" r:id="rId24"/>
    <p:sldId id="281" r:id="rId25"/>
    <p:sldId id="327" r:id="rId26"/>
    <p:sldId id="332" r:id="rId27"/>
    <p:sldId id="329" r:id="rId28"/>
    <p:sldId id="330" r:id="rId29"/>
    <p:sldId id="331" r:id="rId30"/>
    <p:sldId id="279" r:id="rId31"/>
    <p:sldId id="326" r:id="rId32"/>
    <p:sldId id="325"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E37410"/>
    <a:srgbClr val="FFF80A"/>
    <a:srgbClr val="38DA0A"/>
    <a:srgbClr val="357ADA"/>
    <a:srgbClr val="000096"/>
    <a:srgbClr val="00DA00"/>
    <a:srgbClr val="000000"/>
    <a:srgbClr val="99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85" autoAdjust="0"/>
    <p:restoredTop sz="65060" autoAdjust="0"/>
  </p:normalViewPr>
  <p:slideViewPr>
    <p:cSldViewPr>
      <p:cViewPr>
        <p:scale>
          <a:sx n="80" d="100"/>
          <a:sy n="80" d="100"/>
        </p:scale>
        <p:origin x="120"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108" d="100"/>
          <a:sy n="108" d="100"/>
        </p:scale>
        <p:origin x="-3336" y="-10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8E45B-D649-4006-A0CF-9EAD0141BDB2}"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7C925650-559D-4497-9D63-52BD7CDD69A6}">
      <dgm:prSet phldrT="[Text]"/>
      <dgm:spPr/>
      <dgm:t>
        <a:bodyPr/>
        <a:lstStyle/>
        <a:p>
          <a:r>
            <a:rPr lang="en-US" dirty="0" smtClean="0"/>
            <a:t>Command Center Product Line : PL-C </a:t>
          </a:r>
        </a:p>
        <a:p>
          <a:r>
            <a:rPr lang="en-US" dirty="0" smtClean="0"/>
            <a:t>CDR Ponseti</a:t>
          </a:r>
          <a:endParaRPr lang="en-US" dirty="0"/>
        </a:p>
      </dgm:t>
    </dgm:pt>
    <dgm:pt modelId="{2113BD59-AF58-473C-A2C8-E5E0815C133C}" type="parTrans" cxnId="{A8D27B23-5C71-41E7-AB5A-62E4BF6A7287}">
      <dgm:prSet/>
      <dgm:spPr/>
      <dgm:t>
        <a:bodyPr/>
        <a:lstStyle/>
        <a:p>
          <a:endParaRPr lang="en-US"/>
        </a:p>
      </dgm:t>
    </dgm:pt>
    <dgm:pt modelId="{703828B9-7155-4A09-A917-B05E08A2C502}" type="sibTrans" cxnId="{A8D27B23-5C71-41E7-AB5A-62E4BF6A7287}">
      <dgm:prSet/>
      <dgm:spPr/>
      <dgm:t>
        <a:bodyPr/>
        <a:lstStyle/>
        <a:p>
          <a:endParaRPr lang="en-US"/>
        </a:p>
      </dgm:t>
    </dgm:pt>
    <dgm:pt modelId="{B9BFDA57-04BE-4A11-AE19-E87B8B6FB52A}">
      <dgm:prSet phldrT="[Text]"/>
      <dgm:spPr/>
      <dgm:t>
        <a:bodyPr/>
        <a:lstStyle/>
        <a:p>
          <a:r>
            <a:rPr lang="en-US" dirty="0" smtClean="0"/>
            <a:t>PL-C1  Integrated Systems</a:t>
          </a:r>
        </a:p>
        <a:p>
          <a:r>
            <a:rPr lang="en-US" dirty="0" smtClean="0"/>
            <a:t>LCDR Lamont Bazemore</a:t>
          </a:r>
          <a:endParaRPr lang="en-US" dirty="0"/>
        </a:p>
      </dgm:t>
    </dgm:pt>
    <dgm:pt modelId="{470BCF02-E25A-4A7E-AA23-6496C7020506}" type="parTrans" cxnId="{C6219DD2-59E5-4106-ABAE-0E9D59A11745}">
      <dgm:prSet/>
      <dgm:spPr/>
      <dgm:t>
        <a:bodyPr/>
        <a:lstStyle/>
        <a:p>
          <a:endParaRPr lang="en-US"/>
        </a:p>
      </dgm:t>
    </dgm:pt>
    <dgm:pt modelId="{78B03183-75E4-479C-8BB5-1C4132DEDD86}" type="sibTrans" cxnId="{C6219DD2-59E5-4106-ABAE-0E9D59A11745}">
      <dgm:prSet/>
      <dgm:spPr/>
      <dgm:t>
        <a:bodyPr/>
        <a:lstStyle/>
        <a:p>
          <a:endParaRPr lang="en-US"/>
        </a:p>
      </dgm:t>
    </dgm:pt>
    <dgm:pt modelId="{6A6790E3-DFAA-43C1-8C07-F42F380EF766}">
      <dgm:prSet phldrT="[Text]"/>
      <dgm:spPr/>
      <dgm:t>
        <a:bodyPr/>
        <a:lstStyle/>
        <a:p>
          <a:r>
            <a:rPr lang="en-US" dirty="0" smtClean="0"/>
            <a:t>PL-C2: Viewers, Applications, &amp; infrastructure</a:t>
          </a:r>
        </a:p>
        <a:p>
          <a:r>
            <a:rPr lang="en-US" dirty="0" smtClean="0"/>
            <a:t>LCDR Derrek Burrus</a:t>
          </a:r>
          <a:endParaRPr lang="en-US" dirty="0"/>
        </a:p>
      </dgm:t>
    </dgm:pt>
    <dgm:pt modelId="{A5E66B81-78E9-4C54-8F5B-77847B3B364B}" type="parTrans" cxnId="{5706887E-E673-4BF6-8D4B-63181E0AE4FF}">
      <dgm:prSet/>
      <dgm:spPr/>
      <dgm:t>
        <a:bodyPr/>
        <a:lstStyle/>
        <a:p>
          <a:endParaRPr lang="en-US"/>
        </a:p>
      </dgm:t>
    </dgm:pt>
    <dgm:pt modelId="{4851C135-7EC3-4949-8AB4-1255AD19EFB2}" type="sibTrans" cxnId="{5706887E-E673-4BF6-8D4B-63181E0AE4FF}">
      <dgm:prSet/>
      <dgm:spPr/>
      <dgm:t>
        <a:bodyPr/>
        <a:lstStyle/>
        <a:p>
          <a:endParaRPr lang="en-US"/>
        </a:p>
      </dgm:t>
    </dgm:pt>
    <dgm:pt modelId="{BC60D937-D761-4E2A-8B45-8420B8ACB331}">
      <dgm:prSet phldrT="[Text]"/>
      <dgm:spPr/>
      <dgm:t>
        <a:bodyPr/>
        <a:lstStyle/>
        <a:p>
          <a:r>
            <a:rPr lang="en-US" dirty="0" smtClean="0"/>
            <a:t>PL-C3: Support &amp; Implementation</a:t>
          </a:r>
        </a:p>
        <a:p>
          <a:r>
            <a:rPr lang="en-US" dirty="0" smtClean="0"/>
            <a:t>LCDR Brad Cook</a:t>
          </a:r>
          <a:endParaRPr lang="en-US" dirty="0"/>
        </a:p>
      </dgm:t>
    </dgm:pt>
    <dgm:pt modelId="{3CD4524C-C5D0-4FFE-8ECA-5E8304A124F7}" type="parTrans" cxnId="{2642A041-1E52-4708-92F3-4AEA0485BE40}">
      <dgm:prSet/>
      <dgm:spPr/>
      <dgm:t>
        <a:bodyPr/>
        <a:lstStyle/>
        <a:p>
          <a:endParaRPr lang="en-US"/>
        </a:p>
      </dgm:t>
    </dgm:pt>
    <dgm:pt modelId="{298CF076-EA41-470C-B92A-ACB4457D8E24}" type="sibTrans" cxnId="{2642A041-1E52-4708-92F3-4AEA0485BE40}">
      <dgm:prSet/>
      <dgm:spPr/>
      <dgm:t>
        <a:bodyPr/>
        <a:lstStyle/>
        <a:p>
          <a:endParaRPr lang="en-US"/>
        </a:p>
      </dgm:t>
    </dgm:pt>
    <dgm:pt modelId="{CBF3CCC4-C405-43D1-B63F-877C1F18CDD5}">
      <dgm:prSet phldrT="[Text]"/>
      <dgm:spPr/>
      <dgm:t>
        <a:bodyPr/>
        <a:lstStyle/>
        <a:p>
          <a:r>
            <a:rPr lang="en-US" dirty="0" err="1" smtClean="0"/>
            <a:t>Watchkeeper</a:t>
          </a:r>
          <a:endParaRPr lang="en-US" dirty="0" smtClean="0"/>
        </a:p>
        <a:p>
          <a:r>
            <a:rPr lang="en-US" dirty="0" smtClean="0"/>
            <a:t>CGVTS</a:t>
          </a:r>
        </a:p>
        <a:p>
          <a:r>
            <a:rPr lang="en-US" dirty="0" smtClean="0"/>
            <a:t>PAWSS</a:t>
          </a:r>
        </a:p>
        <a:p>
          <a:r>
            <a:rPr lang="en-US" dirty="0" smtClean="0"/>
            <a:t>PCSS</a:t>
          </a:r>
          <a:endParaRPr lang="en-US" dirty="0"/>
        </a:p>
      </dgm:t>
    </dgm:pt>
    <dgm:pt modelId="{BDB0F351-D5B9-48FC-B774-D29E1AF4AA94}" type="parTrans" cxnId="{9B7C57C8-CF8E-438A-8765-4AA209BE3E5A}">
      <dgm:prSet/>
      <dgm:spPr/>
      <dgm:t>
        <a:bodyPr/>
        <a:lstStyle/>
        <a:p>
          <a:endParaRPr lang="en-US"/>
        </a:p>
      </dgm:t>
    </dgm:pt>
    <dgm:pt modelId="{5B8537B9-3D48-41EE-B06A-51F9049D9206}" type="sibTrans" cxnId="{9B7C57C8-CF8E-438A-8765-4AA209BE3E5A}">
      <dgm:prSet/>
      <dgm:spPr/>
      <dgm:t>
        <a:bodyPr/>
        <a:lstStyle/>
        <a:p>
          <a:endParaRPr lang="en-US"/>
        </a:p>
      </dgm:t>
    </dgm:pt>
    <dgm:pt modelId="{D7AA28B1-A1D1-457E-9E83-BA1482CFF3A8}">
      <dgm:prSet phldrT="[Text]"/>
      <dgm:spPr/>
      <dgm:t>
        <a:bodyPr/>
        <a:lstStyle/>
        <a:p>
          <a:r>
            <a:rPr lang="en-US" dirty="0" smtClean="0"/>
            <a:t>COP (UCOP, C2PC,GCCS-J,CWSS, WEBCOP)</a:t>
          </a:r>
        </a:p>
        <a:p>
          <a:r>
            <a:rPr lang="en-US" dirty="0" smtClean="0"/>
            <a:t>SAROPS</a:t>
          </a:r>
        </a:p>
        <a:p>
          <a:r>
            <a:rPr lang="en-US" dirty="0" smtClean="0"/>
            <a:t>CCDS (Wall of Knowledge)</a:t>
          </a:r>
          <a:endParaRPr lang="en-US" dirty="0"/>
        </a:p>
      </dgm:t>
    </dgm:pt>
    <dgm:pt modelId="{77FC553B-AD1D-4915-A3E3-B90A8F92F64E}" type="parTrans" cxnId="{326BDCF8-1DFE-42C2-89CD-2EDA825DDDD6}">
      <dgm:prSet/>
      <dgm:spPr/>
      <dgm:t>
        <a:bodyPr/>
        <a:lstStyle/>
        <a:p>
          <a:endParaRPr lang="en-US"/>
        </a:p>
      </dgm:t>
    </dgm:pt>
    <dgm:pt modelId="{2C454040-5B3B-4A5C-A231-502058F00296}" type="sibTrans" cxnId="{326BDCF8-1DFE-42C2-89CD-2EDA825DDDD6}">
      <dgm:prSet/>
      <dgm:spPr/>
      <dgm:t>
        <a:bodyPr/>
        <a:lstStyle/>
        <a:p>
          <a:endParaRPr lang="en-US"/>
        </a:p>
      </dgm:t>
    </dgm:pt>
    <dgm:pt modelId="{933807F7-40AA-4557-8640-C0BEA2D67F5C}" type="pres">
      <dgm:prSet presAssocID="{6E78E45B-D649-4006-A0CF-9EAD0141BDB2}" presName="hierChild1" presStyleCnt="0">
        <dgm:presLayoutVars>
          <dgm:orgChart val="1"/>
          <dgm:chPref val="1"/>
          <dgm:dir/>
          <dgm:animOne val="branch"/>
          <dgm:animLvl val="lvl"/>
          <dgm:resizeHandles/>
        </dgm:presLayoutVars>
      </dgm:prSet>
      <dgm:spPr/>
      <dgm:t>
        <a:bodyPr/>
        <a:lstStyle/>
        <a:p>
          <a:endParaRPr lang="en-US"/>
        </a:p>
      </dgm:t>
    </dgm:pt>
    <dgm:pt modelId="{193DF8FC-E4E6-449A-8204-915065242EF6}" type="pres">
      <dgm:prSet presAssocID="{7C925650-559D-4497-9D63-52BD7CDD69A6}" presName="hierRoot1" presStyleCnt="0">
        <dgm:presLayoutVars>
          <dgm:hierBranch val="init"/>
        </dgm:presLayoutVars>
      </dgm:prSet>
      <dgm:spPr/>
    </dgm:pt>
    <dgm:pt modelId="{BA40DF59-E92F-4584-8D5E-33C5AAED826F}" type="pres">
      <dgm:prSet presAssocID="{7C925650-559D-4497-9D63-52BD7CDD69A6}" presName="rootComposite1" presStyleCnt="0"/>
      <dgm:spPr/>
    </dgm:pt>
    <dgm:pt modelId="{4E9317A8-5E2F-4BF2-A99C-BC17C3E6723B}" type="pres">
      <dgm:prSet presAssocID="{7C925650-559D-4497-9D63-52BD7CDD69A6}" presName="rootText1" presStyleLbl="node0" presStyleIdx="0" presStyleCnt="1">
        <dgm:presLayoutVars>
          <dgm:chPref val="3"/>
        </dgm:presLayoutVars>
      </dgm:prSet>
      <dgm:spPr/>
      <dgm:t>
        <a:bodyPr/>
        <a:lstStyle/>
        <a:p>
          <a:endParaRPr lang="en-US"/>
        </a:p>
      </dgm:t>
    </dgm:pt>
    <dgm:pt modelId="{F4984280-E704-49A1-AC13-6FF1CDEB46B9}" type="pres">
      <dgm:prSet presAssocID="{7C925650-559D-4497-9D63-52BD7CDD69A6}" presName="rootConnector1" presStyleLbl="node1" presStyleIdx="0" presStyleCnt="0"/>
      <dgm:spPr/>
      <dgm:t>
        <a:bodyPr/>
        <a:lstStyle/>
        <a:p>
          <a:endParaRPr lang="en-US"/>
        </a:p>
      </dgm:t>
    </dgm:pt>
    <dgm:pt modelId="{CAFDFCB6-C23C-40FB-8A02-1ACEBBB8C69F}" type="pres">
      <dgm:prSet presAssocID="{7C925650-559D-4497-9D63-52BD7CDD69A6}" presName="hierChild2" presStyleCnt="0"/>
      <dgm:spPr/>
    </dgm:pt>
    <dgm:pt modelId="{B2ACEA9A-FB52-48B4-9DE1-B7BB7DFCA4EE}" type="pres">
      <dgm:prSet presAssocID="{470BCF02-E25A-4A7E-AA23-6496C7020506}" presName="Name37" presStyleLbl="parChTrans1D2" presStyleIdx="0" presStyleCnt="3"/>
      <dgm:spPr/>
      <dgm:t>
        <a:bodyPr/>
        <a:lstStyle/>
        <a:p>
          <a:endParaRPr lang="en-US"/>
        </a:p>
      </dgm:t>
    </dgm:pt>
    <dgm:pt modelId="{B702C02C-3574-44EB-A353-66FB7A9BF92D}" type="pres">
      <dgm:prSet presAssocID="{B9BFDA57-04BE-4A11-AE19-E87B8B6FB52A}" presName="hierRoot2" presStyleCnt="0">
        <dgm:presLayoutVars>
          <dgm:hierBranch val="init"/>
        </dgm:presLayoutVars>
      </dgm:prSet>
      <dgm:spPr/>
    </dgm:pt>
    <dgm:pt modelId="{8A2207F6-07F7-46F6-A4BB-6320880830F3}" type="pres">
      <dgm:prSet presAssocID="{B9BFDA57-04BE-4A11-AE19-E87B8B6FB52A}" presName="rootComposite" presStyleCnt="0"/>
      <dgm:spPr/>
    </dgm:pt>
    <dgm:pt modelId="{07632AD3-5053-467C-A5B2-B09A87B8E08F}" type="pres">
      <dgm:prSet presAssocID="{B9BFDA57-04BE-4A11-AE19-E87B8B6FB52A}" presName="rootText" presStyleLbl="node2" presStyleIdx="0" presStyleCnt="3">
        <dgm:presLayoutVars>
          <dgm:chPref val="3"/>
        </dgm:presLayoutVars>
      </dgm:prSet>
      <dgm:spPr/>
      <dgm:t>
        <a:bodyPr/>
        <a:lstStyle/>
        <a:p>
          <a:endParaRPr lang="en-US"/>
        </a:p>
      </dgm:t>
    </dgm:pt>
    <dgm:pt modelId="{24E55DE3-C359-4482-8355-8A53E172C84A}" type="pres">
      <dgm:prSet presAssocID="{B9BFDA57-04BE-4A11-AE19-E87B8B6FB52A}" presName="rootConnector" presStyleLbl="node2" presStyleIdx="0" presStyleCnt="3"/>
      <dgm:spPr/>
      <dgm:t>
        <a:bodyPr/>
        <a:lstStyle/>
        <a:p>
          <a:endParaRPr lang="en-US"/>
        </a:p>
      </dgm:t>
    </dgm:pt>
    <dgm:pt modelId="{D2C1AD1A-B92E-4286-A5A6-1EBB316834F6}" type="pres">
      <dgm:prSet presAssocID="{B9BFDA57-04BE-4A11-AE19-E87B8B6FB52A}" presName="hierChild4" presStyleCnt="0"/>
      <dgm:spPr/>
    </dgm:pt>
    <dgm:pt modelId="{5E69C51E-12E0-484D-B630-FF34C7F36156}" type="pres">
      <dgm:prSet presAssocID="{BDB0F351-D5B9-48FC-B774-D29E1AF4AA94}" presName="Name37" presStyleLbl="parChTrans1D3" presStyleIdx="0" presStyleCnt="2"/>
      <dgm:spPr/>
      <dgm:t>
        <a:bodyPr/>
        <a:lstStyle/>
        <a:p>
          <a:endParaRPr lang="en-US"/>
        </a:p>
      </dgm:t>
    </dgm:pt>
    <dgm:pt modelId="{0D3DBD73-D5BA-4170-BE23-F592AAAC1004}" type="pres">
      <dgm:prSet presAssocID="{CBF3CCC4-C405-43D1-B63F-877C1F18CDD5}" presName="hierRoot2" presStyleCnt="0">
        <dgm:presLayoutVars>
          <dgm:hierBranch val="init"/>
        </dgm:presLayoutVars>
      </dgm:prSet>
      <dgm:spPr/>
    </dgm:pt>
    <dgm:pt modelId="{7FFF9266-609A-485F-BA10-A5091EF305B9}" type="pres">
      <dgm:prSet presAssocID="{CBF3CCC4-C405-43D1-B63F-877C1F18CDD5}" presName="rootComposite" presStyleCnt="0"/>
      <dgm:spPr/>
    </dgm:pt>
    <dgm:pt modelId="{56751224-F1FE-4FEC-9DCB-DA4DDD4EF3AA}" type="pres">
      <dgm:prSet presAssocID="{CBF3CCC4-C405-43D1-B63F-877C1F18CDD5}" presName="rootText" presStyleLbl="node3" presStyleIdx="0" presStyleCnt="2">
        <dgm:presLayoutVars>
          <dgm:chPref val="3"/>
        </dgm:presLayoutVars>
      </dgm:prSet>
      <dgm:spPr/>
      <dgm:t>
        <a:bodyPr/>
        <a:lstStyle/>
        <a:p>
          <a:endParaRPr lang="en-US"/>
        </a:p>
      </dgm:t>
    </dgm:pt>
    <dgm:pt modelId="{3BCEF6B2-163E-4987-9AB6-3857DCF0EABB}" type="pres">
      <dgm:prSet presAssocID="{CBF3CCC4-C405-43D1-B63F-877C1F18CDD5}" presName="rootConnector" presStyleLbl="node3" presStyleIdx="0" presStyleCnt="2"/>
      <dgm:spPr/>
      <dgm:t>
        <a:bodyPr/>
        <a:lstStyle/>
        <a:p>
          <a:endParaRPr lang="en-US"/>
        </a:p>
      </dgm:t>
    </dgm:pt>
    <dgm:pt modelId="{FF103A4A-A450-428A-AC52-3515E21E9AE3}" type="pres">
      <dgm:prSet presAssocID="{CBF3CCC4-C405-43D1-B63F-877C1F18CDD5}" presName="hierChild4" presStyleCnt="0"/>
      <dgm:spPr/>
    </dgm:pt>
    <dgm:pt modelId="{E3C0AE1D-361C-41E1-95C9-9005567F5F49}" type="pres">
      <dgm:prSet presAssocID="{CBF3CCC4-C405-43D1-B63F-877C1F18CDD5}" presName="hierChild5" presStyleCnt="0"/>
      <dgm:spPr/>
    </dgm:pt>
    <dgm:pt modelId="{ADDF38FF-D708-4C61-AD2C-E94112DF813D}" type="pres">
      <dgm:prSet presAssocID="{B9BFDA57-04BE-4A11-AE19-E87B8B6FB52A}" presName="hierChild5" presStyleCnt="0"/>
      <dgm:spPr/>
    </dgm:pt>
    <dgm:pt modelId="{FC39F4E6-0D50-4DA9-AE7A-CA7E27D5FF7C}" type="pres">
      <dgm:prSet presAssocID="{A5E66B81-78E9-4C54-8F5B-77847B3B364B}" presName="Name37" presStyleLbl="parChTrans1D2" presStyleIdx="1" presStyleCnt="3"/>
      <dgm:spPr/>
      <dgm:t>
        <a:bodyPr/>
        <a:lstStyle/>
        <a:p>
          <a:endParaRPr lang="en-US"/>
        </a:p>
      </dgm:t>
    </dgm:pt>
    <dgm:pt modelId="{6F7A2329-7520-4210-A7ED-952C7AE99EBA}" type="pres">
      <dgm:prSet presAssocID="{6A6790E3-DFAA-43C1-8C07-F42F380EF766}" presName="hierRoot2" presStyleCnt="0">
        <dgm:presLayoutVars>
          <dgm:hierBranch val="init"/>
        </dgm:presLayoutVars>
      </dgm:prSet>
      <dgm:spPr/>
    </dgm:pt>
    <dgm:pt modelId="{119624C4-7BD5-420F-B25D-A3F325D61165}" type="pres">
      <dgm:prSet presAssocID="{6A6790E3-DFAA-43C1-8C07-F42F380EF766}" presName="rootComposite" presStyleCnt="0"/>
      <dgm:spPr/>
    </dgm:pt>
    <dgm:pt modelId="{C1EB4DEF-859A-4E05-97D7-90ABBDFCBFF9}" type="pres">
      <dgm:prSet presAssocID="{6A6790E3-DFAA-43C1-8C07-F42F380EF766}" presName="rootText" presStyleLbl="node2" presStyleIdx="1" presStyleCnt="3">
        <dgm:presLayoutVars>
          <dgm:chPref val="3"/>
        </dgm:presLayoutVars>
      </dgm:prSet>
      <dgm:spPr/>
      <dgm:t>
        <a:bodyPr/>
        <a:lstStyle/>
        <a:p>
          <a:endParaRPr lang="en-US"/>
        </a:p>
      </dgm:t>
    </dgm:pt>
    <dgm:pt modelId="{FC47A3C7-5B8A-44E9-8383-13A70FDA5568}" type="pres">
      <dgm:prSet presAssocID="{6A6790E3-DFAA-43C1-8C07-F42F380EF766}" presName="rootConnector" presStyleLbl="node2" presStyleIdx="1" presStyleCnt="3"/>
      <dgm:spPr/>
      <dgm:t>
        <a:bodyPr/>
        <a:lstStyle/>
        <a:p>
          <a:endParaRPr lang="en-US"/>
        </a:p>
      </dgm:t>
    </dgm:pt>
    <dgm:pt modelId="{C0664338-A206-4177-89D4-00423BFEC45A}" type="pres">
      <dgm:prSet presAssocID="{6A6790E3-DFAA-43C1-8C07-F42F380EF766}" presName="hierChild4" presStyleCnt="0"/>
      <dgm:spPr/>
    </dgm:pt>
    <dgm:pt modelId="{480DBABE-33A7-4814-99B9-6AA05CB19D91}" type="pres">
      <dgm:prSet presAssocID="{77FC553B-AD1D-4915-A3E3-B90A8F92F64E}" presName="Name37" presStyleLbl="parChTrans1D3" presStyleIdx="1" presStyleCnt="2"/>
      <dgm:spPr/>
      <dgm:t>
        <a:bodyPr/>
        <a:lstStyle/>
        <a:p>
          <a:endParaRPr lang="en-US"/>
        </a:p>
      </dgm:t>
    </dgm:pt>
    <dgm:pt modelId="{EE319328-AC1D-42B1-910B-CFA4A3D824F3}" type="pres">
      <dgm:prSet presAssocID="{D7AA28B1-A1D1-457E-9E83-BA1482CFF3A8}" presName="hierRoot2" presStyleCnt="0">
        <dgm:presLayoutVars>
          <dgm:hierBranch val="init"/>
        </dgm:presLayoutVars>
      </dgm:prSet>
      <dgm:spPr/>
    </dgm:pt>
    <dgm:pt modelId="{1C8B3DA2-10E0-4262-A9B2-AAC8AB605015}" type="pres">
      <dgm:prSet presAssocID="{D7AA28B1-A1D1-457E-9E83-BA1482CFF3A8}" presName="rootComposite" presStyleCnt="0"/>
      <dgm:spPr/>
    </dgm:pt>
    <dgm:pt modelId="{A236F8A2-BFAE-4FB4-94CD-3DDBEFE141AE}" type="pres">
      <dgm:prSet presAssocID="{D7AA28B1-A1D1-457E-9E83-BA1482CFF3A8}" presName="rootText" presStyleLbl="node3" presStyleIdx="1" presStyleCnt="2">
        <dgm:presLayoutVars>
          <dgm:chPref val="3"/>
        </dgm:presLayoutVars>
      </dgm:prSet>
      <dgm:spPr/>
      <dgm:t>
        <a:bodyPr/>
        <a:lstStyle/>
        <a:p>
          <a:endParaRPr lang="en-US"/>
        </a:p>
      </dgm:t>
    </dgm:pt>
    <dgm:pt modelId="{F49D6CD2-2BDD-4E1B-B718-E609F807BD72}" type="pres">
      <dgm:prSet presAssocID="{D7AA28B1-A1D1-457E-9E83-BA1482CFF3A8}" presName="rootConnector" presStyleLbl="node3" presStyleIdx="1" presStyleCnt="2"/>
      <dgm:spPr/>
      <dgm:t>
        <a:bodyPr/>
        <a:lstStyle/>
        <a:p>
          <a:endParaRPr lang="en-US"/>
        </a:p>
      </dgm:t>
    </dgm:pt>
    <dgm:pt modelId="{80CD8ED2-F11E-4E23-BE72-73E56AF432C5}" type="pres">
      <dgm:prSet presAssocID="{D7AA28B1-A1D1-457E-9E83-BA1482CFF3A8}" presName="hierChild4" presStyleCnt="0"/>
      <dgm:spPr/>
    </dgm:pt>
    <dgm:pt modelId="{FD11750E-32F3-4A4C-81E5-F1C9139ADA98}" type="pres">
      <dgm:prSet presAssocID="{D7AA28B1-A1D1-457E-9E83-BA1482CFF3A8}" presName="hierChild5" presStyleCnt="0"/>
      <dgm:spPr/>
    </dgm:pt>
    <dgm:pt modelId="{FAC1F057-52F4-49E1-B129-9625EEB9BF67}" type="pres">
      <dgm:prSet presAssocID="{6A6790E3-DFAA-43C1-8C07-F42F380EF766}" presName="hierChild5" presStyleCnt="0"/>
      <dgm:spPr/>
    </dgm:pt>
    <dgm:pt modelId="{95EB333F-2478-40EA-B15C-24C6E45C87A9}" type="pres">
      <dgm:prSet presAssocID="{3CD4524C-C5D0-4FFE-8ECA-5E8304A124F7}" presName="Name37" presStyleLbl="parChTrans1D2" presStyleIdx="2" presStyleCnt="3"/>
      <dgm:spPr/>
      <dgm:t>
        <a:bodyPr/>
        <a:lstStyle/>
        <a:p>
          <a:endParaRPr lang="en-US"/>
        </a:p>
      </dgm:t>
    </dgm:pt>
    <dgm:pt modelId="{6AEADEFF-C279-4310-AE5D-18D926C10A22}" type="pres">
      <dgm:prSet presAssocID="{BC60D937-D761-4E2A-8B45-8420B8ACB331}" presName="hierRoot2" presStyleCnt="0">
        <dgm:presLayoutVars>
          <dgm:hierBranch val="init"/>
        </dgm:presLayoutVars>
      </dgm:prSet>
      <dgm:spPr/>
    </dgm:pt>
    <dgm:pt modelId="{666069CB-C74D-4471-BF41-7B98061FE8FA}" type="pres">
      <dgm:prSet presAssocID="{BC60D937-D761-4E2A-8B45-8420B8ACB331}" presName="rootComposite" presStyleCnt="0"/>
      <dgm:spPr/>
    </dgm:pt>
    <dgm:pt modelId="{CCF5DD7F-AB39-456D-97EC-998A2812EF5C}" type="pres">
      <dgm:prSet presAssocID="{BC60D937-D761-4E2A-8B45-8420B8ACB331}" presName="rootText" presStyleLbl="node2" presStyleIdx="2" presStyleCnt="3">
        <dgm:presLayoutVars>
          <dgm:chPref val="3"/>
        </dgm:presLayoutVars>
      </dgm:prSet>
      <dgm:spPr/>
      <dgm:t>
        <a:bodyPr/>
        <a:lstStyle/>
        <a:p>
          <a:endParaRPr lang="en-US"/>
        </a:p>
      </dgm:t>
    </dgm:pt>
    <dgm:pt modelId="{1410FD0C-5041-43E3-8DBC-7DA2830656BC}" type="pres">
      <dgm:prSet presAssocID="{BC60D937-D761-4E2A-8B45-8420B8ACB331}" presName="rootConnector" presStyleLbl="node2" presStyleIdx="2" presStyleCnt="3"/>
      <dgm:spPr/>
      <dgm:t>
        <a:bodyPr/>
        <a:lstStyle/>
        <a:p>
          <a:endParaRPr lang="en-US"/>
        </a:p>
      </dgm:t>
    </dgm:pt>
    <dgm:pt modelId="{43F35BE3-C79C-4125-961F-90C8A86C6E2D}" type="pres">
      <dgm:prSet presAssocID="{BC60D937-D761-4E2A-8B45-8420B8ACB331}" presName="hierChild4" presStyleCnt="0"/>
      <dgm:spPr/>
    </dgm:pt>
    <dgm:pt modelId="{9F591C97-1DE2-4EE1-9455-63559C0ABF22}" type="pres">
      <dgm:prSet presAssocID="{BC60D937-D761-4E2A-8B45-8420B8ACB331}" presName="hierChild5" presStyleCnt="0"/>
      <dgm:spPr/>
    </dgm:pt>
    <dgm:pt modelId="{3E0E022F-A90D-4981-9FC0-A56D330C94C1}" type="pres">
      <dgm:prSet presAssocID="{7C925650-559D-4497-9D63-52BD7CDD69A6}" presName="hierChild3" presStyleCnt="0"/>
      <dgm:spPr/>
    </dgm:pt>
  </dgm:ptLst>
  <dgm:cxnLst>
    <dgm:cxn modelId="{3DAC612A-F849-9549-A4EB-092828BFCAE1}" type="presOf" srcId="{B9BFDA57-04BE-4A11-AE19-E87B8B6FB52A}" destId="{07632AD3-5053-467C-A5B2-B09A87B8E08F}" srcOrd="0" destOrd="0" presId="urn:microsoft.com/office/officeart/2005/8/layout/orgChart1"/>
    <dgm:cxn modelId="{F902E4FF-3215-8B48-83CD-79A0C646CB0B}" type="presOf" srcId="{3CD4524C-C5D0-4FFE-8ECA-5E8304A124F7}" destId="{95EB333F-2478-40EA-B15C-24C6E45C87A9}" srcOrd="0" destOrd="0" presId="urn:microsoft.com/office/officeart/2005/8/layout/orgChart1"/>
    <dgm:cxn modelId="{D953C7C1-FA54-AB4B-B555-8C670158B207}" type="presOf" srcId="{6E78E45B-D649-4006-A0CF-9EAD0141BDB2}" destId="{933807F7-40AA-4557-8640-C0BEA2D67F5C}" srcOrd="0" destOrd="0" presId="urn:microsoft.com/office/officeart/2005/8/layout/orgChart1"/>
    <dgm:cxn modelId="{C6219DD2-59E5-4106-ABAE-0E9D59A11745}" srcId="{7C925650-559D-4497-9D63-52BD7CDD69A6}" destId="{B9BFDA57-04BE-4A11-AE19-E87B8B6FB52A}" srcOrd="0" destOrd="0" parTransId="{470BCF02-E25A-4A7E-AA23-6496C7020506}" sibTransId="{78B03183-75E4-479C-8BB5-1C4132DEDD86}"/>
    <dgm:cxn modelId="{326BDCF8-1DFE-42C2-89CD-2EDA825DDDD6}" srcId="{6A6790E3-DFAA-43C1-8C07-F42F380EF766}" destId="{D7AA28B1-A1D1-457E-9E83-BA1482CFF3A8}" srcOrd="0" destOrd="0" parTransId="{77FC553B-AD1D-4915-A3E3-B90A8F92F64E}" sibTransId="{2C454040-5B3B-4A5C-A231-502058F00296}"/>
    <dgm:cxn modelId="{2642A041-1E52-4708-92F3-4AEA0485BE40}" srcId="{7C925650-559D-4497-9D63-52BD7CDD69A6}" destId="{BC60D937-D761-4E2A-8B45-8420B8ACB331}" srcOrd="2" destOrd="0" parTransId="{3CD4524C-C5D0-4FFE-8ECA-5E8304A124F7}" sibTransId="{298CF076-EA41-470C-B92A-ACB4457D8E24}"/>
    <dgm:cxn modelId="{EA1514E6-66C4-7242-9CAC-F0756EEED886}" type="presOf" srcId="{A5E66B81-78E9-4C54-8F5B-77847B3B364B}" destId="{FC39F4E6-0D50-4DA9-AE7A-CA7E27D5FF7C}" srcOrd="0" destOrd="0" presId="urn:microsoft.com/office/officeart/2005/8/layout/orgChart1"/>
    <dgm:cxn modelId="{E98BC23A-E1B7-2D4C-B2BE-08933612B1A7}" type="presOf" srcId="{470BCF02-E25A-4A7E-AA23-6496C7020506}" destId="{B2ACEA9A-FB52-48B4-9DE1-B7BB7DFCA4EE}" srcOrd="0" destOrd="0" presId="urn:microsoft.com/office/officeart/2005/8/layout/orgChart1"/>
    <dgm:cxn modelId="{5706887E-E673-4BF6-8D4B-63181E0AE4FF}" srcId="{7C925650-559D-4497-9D63-52BD7CDD69A6}" destId="{6A6790E3-DFAA-43C1-8C07-F42F380EF766}" srcOrd="1" destOrd="0" parTransId="{A5E66B81-78E9-4C54-8F5B-77847B3B364B}" sibTransId="{4851C135-7EC3-4949-8AB4-1255AD19EFB2}"/>
    <dgm:cxn modelId="{4728BBA9-F596-4E4D-898E-7FAFD6F6BAF4}" type="presOf" srcId="{BDB0F351-D5B9-48FC-B774-D29E1AF4AA94}" destId="{5E69C51E-12E0-484D-B630-FF34C7F36156}" srcOrd="0" destOrd="0" presId="urn:microsoft.com/office/officeart/2005/8/layout/orgChart1"/>
    <dgm:cxn modelId="{1EB0594F-C664-A344-A584-5A6FE7F3E140}" type="presOf" srcId="{BC60D937-D761-4E2A-8B45-8420B8ACB331}" destId="{CCF5DD7F-AB39-456D-97EC-998A2812EF5C}" srcOrd="0" destOrd="0" presId="urn:microsoft.com/office/officeart/2005/8/layout/orgChart1"/>
    <dgm:cxn modelId="{735B3512-E343-5B4D-87B5-9BB7E91D3F84}" type="presOf" srcId="{D7AA28B1-A1D1-457E-9E83-BA1482CFF3A8}" destId="{F49D6CD2-2BDD-4E1B-B718-E609F807BD72}" srcOrd="1" destOrd="0" presId="urn:microsoft.com/office/officeart/2005/8/layout/orgChart1"/>
    <dgm:cxn modelId="{D96C917A-9B06-BC41-BAC3-303C23EFB540}" type="presOf" srcId="{6A6790E3-DFAA-43C1-8C07-F42F380EF766}" destId="{FC47A3C7-5B8A-44E9-8383-13A70FDA5568}" srcOrd="1" destOrd="0" presId="urn:microsoft.com/office/officeart/2005/8/layout/orgChart1"/>
    <dgm:cxn modelId="{9D0AF0E6-F16E-914F-AC06-FD05D832CEB4}" type="presOf" srcId="{77FC553B-AD1D-4915-A3E3-B90A8F92F64E}" destId="{480DBABE-33A7-4814-99B9-6AA05CB19D91}" srcOrd="0" destOrd="0" presId="urn:microsoft.com/office/officeart/2005/8/layout/orgChart1"/>
    <dgm:cxn modelId="{9B7C57C8-CF8E-438A-8765-4AA209BE3E5A}" srcId="{B9BFDA57-04BE-4A11-AE19-E87B8B6FB52A}" destId="{CBF3CCC4-C405-43D1-B63F-877C1F18CDD5}" srcOrd="0" destOrd="0" parTransId="{BDB0F351-D5B9-48FC-B774-D29E1AF4AA94}" sibTransId="{5B8537B9-3D48-41EE-B06A-51F9049D9206}"/>
    <dgm:cxn modelId="{EDB00D62-1B8F-824B-A09D-F6E2B3EAA9D3}" type="presOf" srcId="{7C925650-559D-4497-9D63-52BD7CDD69A6}" destId="{4E9317A8-5E2F-4BF2-A99C-BC17C3E6723B}" srcOrd="0" destOrd="0" presId="urn:microsoft.com/office/officeart/2005/8/layout/orgChart1"/>
    <dgm:cxn modelId="{49DF1FF7-AA16-2242-BB3F-CDAE0E93F561}" type="presOf" srcId="{CBF3CCC4-C405-43D1-B63F-877C1F18CDD5}" destId="{56751224-F1FE-4FEC-9DCB-DA4DDD4EF3AA}" srcOrd="0" destOrd="0" presId="urn:microsoft.com/office/officeart/2005/8/layout/orgChart1"/>
    <dgm:cxn modelId="{67D62D12-E0C3-5E4D-A38E-9AE2B0A63DCF}" type="presOf" srcId="{D7AA28B1-A1D1-457E-9E83-BA1482CFF3A8}" destId="{A236F8A2-BFAE-4FB4-94CD-3DDBEFE141AE}" srcOrd="0" destOrd="0" presId="urn:microsoft.com/office/officeart/2005/8/layout/orgChart1"/>
    <dgm:cxn modelId="{D363C836-F203-8D41-9C11-CDE2B9666B2F}" type="presOf" srcId="{BC60D937-D761-4E2A-8B45-8420B8ACB331}" destId="{1410FD0C-5041-43E3-8DBC-7DA2830656BC}" srcOrd="1" destOrd="0" presId="urn:microsoft.com/office/officeart/2005/8/layout/orgChart1"/>
    <dgm:cxn modelId="{FF02FF7B-F108-8A4B-8DB2-03F3EB043E63}" type="presOf" srcId="{6A6790E3-DFAA-43C1-8C07-F42F380EF766}" destId="{C1EB4DEF-859A-4E05-97D7-90ABBDFCBFF9}" srcOrd="0" destOrd="0" presId="urn:microsoft.com/office/officeart/2005/8/layout/orgChart1"/>
    <dgm:cxn modelId="{A8D27B23-5C71-41E7-AB5A-62E4BF6A7287}" srcId="{6E78E45B-D649-4006-A0CF-9EAD0141BDB2}" destId="{7C925650-559D-4497-9D63-52BD7CDD69A6}" srcOrd="0" destOrd="0" parTransId="{2113BD59-AF58-473C-A2C8-E5E0815C133C}" sibTransId="{703828B9-7155-4A09-A917-B05E08A2C502}"/>
    <dgm:cxn modelId="{1EE9349E-5FFA-A64C-B05C-85A858ED3770}" type="presOf" srcId="{7C925650-559D-4497-9D63-52BD7CDD69A6}" destId="{F4984280-E704-49A1-AC13-6FF1CDEB46B9}" srcOrd="1" destOrd="0" presId="urn:microsoft.com/office/officeart/2005/8/layout/orgChart1"/>
    <dgm:cxn modelId="{812679EF-0DDE-AB41-AC29-500E1000F921}" type="presOf" srcId="{B9BFDA57-04BE-4A11-AE19-E87B8B6FB52A}" destId="{24E55DE3-C359-4482-8355-8A53E172C84A}" srcOrd="1" destOrd="0" presId="urn:microsoft.com/office/officeart/2005/8/layout/orgChart1"/>
    <dgm:cxn modelId="{61ABA379-0701-BB46-9AF2-900BFF9B3EA2}" type="presOf" srcId="{CBF3CCC4-C405-43D1-B63F-877C1F18CDD5}" destId="{3BCEF6B2-163E-4987-9AB6-3857DCF0EABB}" srcOrd="1" destOrd="0" presId="urn:microsoft.com/office/officeart/2005/8/layout/orgChart1"/>
    <dgm:cxn modelId="{A983E4CD-6BA6-6044-9DA9-C908E38C45A1}" type="presParOf" srcId="{933807F7-40AA-4557-8640-C0BEA2D67F5C}" destId="{193DF8FC-E4E6-449A-8204-915065242EF6}" srcOrd="0" destOrd="0" presId="urn:microsoft.com/office/officeart/2005/8/layout/orgChart1"/>
    <dgm:cxn modelId="{1BE2A138-4324-8B4C-907B-425EE3F3A3D9}" type="presParOf" srcId="{193DF8FC-E4E6-449A-8204-915065242EF6}" destId="{BA40DF59-E92F-4584-8D5E-33C5AAED826F}" srcOrd="0" destOrd="0" presId="urn:microsoft.com/office/officeart/2005/8/layout/orgChart1"/>
    <dgm:cxn modelId="{1DAE04EB-E702-F048-BDCF-9CC249F6937E}" type="presParOf" srcId="{BA40DF59-E92F-4584-8D5E-33C5AAED826F}" destId="{4E9317A8-5E2F-4BF2-A99C-BC17C3E6723B}" srcOrd="0" destOrd="0" presId="urn:microsoft.com/office/officeart/2005/8/layout/orgChart1"/>
    <dgm:cxn modelId="{F4E83418-DF9B-F44E-B7DA-3059B94303CA}" type="presParOf" srcId="{BA40DF59-E92F-4584-8D5E-33C5AAED826F}" destId="{F4984280-E704-49A1-AC13-6FF1CDEB46B9}" srcOrd="1" destOrd="0" presId="urn:microsoft.com/office/officeart/2005/8/layout/orgChart1"/>
    <dgm:cxn modelId="{DC9860F8-F81D-6048-8C12-8215F98FB751}" type="presParOf" srcId="{193DF8FC-E4E6-449A-8204-915065242EF6}" destId="{CAFDFCB6-C23C-40FB-8A02-1ACEBBB8C69F}" srcOrd="1" destOrd="0" presId="urn:microsoft.com/office/officeart/2005/8/layout/orgChart1"/>
    <dgm:cxn modelId="{F35CCDC7-CDF3-154A-9EF2-8A5FB1662EA4}" type="presParOf" srcId="{CAFDFCB6-C23C-40FB-8A02-1ACEBBB8C69F}" destId="{B2ACEA9A-FB52-48B4-9DE1-B7BB7DFCA4EE}" srcOrd="0" destOrd="0" presId="urn:microsoft.com/office/officeart/2005/8/layout/orgChart1"/>
    <dgm:cxn modelId="{39D5567C-DC0D-0842-9458-2E0A2AD6AECC}" type="presParOf" srcId="{CAFDFCB6-C23C-40FB-8A02-1ACEBBB8C69F}" destId="{B702C02C-3574-44EB-A353-66FB7A9BF92D}" srcOrd="1" destOrd="0" presId="urn:microsoft.com/office/officeart/2005/8/layout/orgChart1"/>
    <dgm:cxn modelId="{2C3DD8ED-6877-E145-8691-4A16A84D293E}" type="presParOf" srcId="{B702C02C-3574-44EB-A353-66FB7A9BF92D}" destId="{8A2207F6-07F7-46F6-A4BB-6320880830F3}" srcOrd="0" destOrd="0" presId="urn:microsoft.com/office/officeart/2005/8/layout/orgChart1"/>
    <dgm:cxn modelId="{2D7D6120-1C2C-4645-A558-21BFBB2E5FE6}" type="presParOf" srcId="{8A2207F6-07F7-46F6-A4BB-6320880830F3}" destId="{07632AD3-5053-467C-A5B2-B09A87B8E08F}" srcOrd="0" destOrd="0" presId="urn:microsoft.com/office/officeart/2005/8/layout/orgChart1"/>
    <dgm:cxn modelId="{227E5B9A-1DA0-E846-9D1C-9CB6CB6AC0BE}" type="presParOf" srcId="{8A2207F6-07F7-46F6-A4BB-6320880830F3}" destId="{24E55DE3-C359-4482-8355-8A53E172C84A}" srcOrd="1" destOrd="0" presId="urn:microsoft.com/office/officeart/2005/8/layout/orgChart1"/>
    <dgm:cxn modelId="{CB4341A8-41D0-AF46-9ED9-043C1DD0557F}" type="presParOf" srcId="{B702C02C-3574-44EB-A353-66FB7A9BF92D}" destId="{D2C1AD1A-B92E-4286-A5A6-1EBB316834F6}" srcOrd="1" destOrd="0" presId="urn:microsoft.com/office/officeart/2005/8/layout/orgChart1"/>
    <dgm:cxn modelId="{FB5F362D-3FE4-3E43-BD0B-FD612836CA93}" type="presParOf" srcId="{D2C1AD1A-B92E-4286-A5A6-1EBB316834F6}" destId="{5E69C51E-12E0-484D-B630-FF34C7F36156}" srcOrd="0" destOrd="0" presId="urn:microsoft.com/office/officeart/2005/8/layout/orgChart1"/>
    <dgm:cxn modelId="{40D966E1-AC6C-184B-8DC3-3ED297203057}" type="presParOf" srcId="{D2C1AD1A-B92E-4286-A5A6-1EBB316834F6}" destId="{0D3DBD73-D5BA-4170-BE23-F592AAAC1004}" srcOrd="1" destOrd="0" presId="urn:microsoft.com/office/officeart/2005/8/layout/orgChart1"/>
    <dgm:cxn modelId="{F7469B21-6C9B-B24E-96A3-1C7416326A75}" type="presParOf" srcId="{0D3DBD73-D5BA-4170-BE23-F592AAAC1004}" destId="{7FFF9266-609A-485F-BA10-A5091EF305B9}" srcOrd="0" destOrd="0" presId="urn:microsoft.com/office/officeart/2005/8/layout/orgChart1"/>
    <dgm:cxn modelId="{ADFD4FE4-1F7F-4B4A-B6DA-AC35B74F5EBE}" type="presParOf" srcId="{7FFF9266-609A-485F-BA10-A5091EF305B9}" destId="{56751224-F1FE-4FEC-9DCB-DA4DDD4EF3AA}" srcOrd="0" destOrd="0" presId="urn:microsoft.com/office/officeart/2005/8/layout/orgChart1"/>
    <dgm:cxn modelId="{ED6FFF25-A951-C24C-A3ED-9D5ADD84A29F}" type="presParOf" srcId="{7FFF9266-609A-485F-BA10-A5091EF305B9}" destId="{3BCEF6B2-163E-4987-9AB6-3857DCF0EABB}" srcOrd="1" destOrd="0" presId="urn:microsoft.com/office/officeart/2005/8/layout/orgChart1"/>
    <dgm:cxn modelId="{264B75E6-497D-CD48-8EBE-DDEF99F99B4B}" type="presParOf" srcId="{0D3DBD73-D5BA-4170-BE23-F592AAAC1004}" destId="{FF103A4A-A450-428A-AC52-3515E21E9AE3}" srcOrd="1" destOrd="0" presId="urn:microsoft.com/office/officeart/2005/8/layout/orgChart1"/>
    <dgm:cxn modelId="{94AA9E25-89DF-0242-A0D4-EC954CCB58F1}" type="presParOf" srcId="{0D3DBD73-D5BA-4170-BE23-F592AAAC1004}" destId="{E3C0AE1D-361C-41E1-95C9-9005567F5F49}" srcOrd="2" destOrd="0" presId="urn:microsoft.com/office/officeart/2005/8/layout/orgChart1"/>
    <dgm:cxn modelId="{C8AF4421-2A16-5142-AD40-981B1C919ABC}" type="presParOf" srcId="{B702C02C-3574-44EB-A353-66FB7A9BF92D}" destId="{ADDF38FF-D708-4C61-AD2C-E94112DF813D}" srcOrd="2" destOrd="0" presId="urn:microsoft.com/office/officeart/2005/8/layout/orgChart1"/>
    <dgm:cxn modelId="{2C5E4B04-2761-164A-87FB-633126AA71CD}" type="presParOf" srcId="{CAFDFCB6-C23C-40FB-8A02-1ACEBBB8C69F}" destId="{FC39F4E6-0D50-4DA9-AE7A-CA7E27D5FF7C}" srcOrd="2" destOrd="0" presId="urn:microsoft.com/office/officeart/2005/8/layout/orgChart1"/>
    <dgm:cxn modelId="{21C0B215-A07D-A542-A328-1FBCD88F9699}" type="presParOf" srcId="{CAFDFCB6-C23C-40FB-8A02-1ACEBBB8C69F}" destId="{6F7A2329-7520-4210-A7ED-952C7AE99EBA}" srcOrd="3" destOrd="0" presId="urn:microsoft.com/office/officeart/2005/8/layout/orgChart1"/>
    <dgm:cxn modelId="{E2D0A5E0-35F1-9048-B2C6-CE0577D9466B}" type="presParOf" srcId="{6F7A2329-7520-4210-A7ED-952C7AE99EBA}" destId="{119624C4-7BD5-420F-B25D-A3F325D61165}" srcOrd="0" destOrd="0" presId="urn:microsoft.com/office/officeart/2005/8/layout/orgChart1"/>
    <dgm:cxn modelId="{B7F8A8D5-61D5-4148-A3AE-1280FF6B36BB}" type="presParOf" srcId="{119624C4-7BD5-420F-B25D-A3F325D61165}" destId="{C1EB4DEF-859A-4E05-97D7-90ABBDFCBFF9}" srcOrd="0" destOrd="0" presId="urn:microsoft.com/office/officeart/2005/8/layout/orgChart1"/>
    <dgm:cxn modelId="{A02E6859-F2D2-884E-9348-4BB258FB4527}" type="presParOf" srcId="{119624C4-7BD5-420F-B25D-A3F325D61165}" destId="{FC47A3C7-5B8A-44E9-8383-13A70FDA5568}" srcOrd="1" destOrd="0" presId="urn:microsoft.com/office/officeart/2005/8/layout/orgChart1"/>
    <dgm:cxn modelId="{41404DCA-867E-D643-BD1A-F138EA8A9ED6}" type="presParOf" srcId="{6F7A2329-7520-4210-A7ED-952C7AE99EBA}" destId="{C0664338-A206-4177-89D4-00423BFEC45A}" srcOrd="1" destOrd="0" presId="urn:microsoft.com/office/officeart/2005/8/layout/orgChart1"/>
    <dgm:cxn modelId="{A7F99F1A-B4AB-AA4C-80FD-67A61F37B9E5}" type="presParOf" srcId="{C0664338-A206-4177-89D4-00423BFEC45A}" destId="{480DBABE-33A7-4814-99B9-6AA05CB19D91}" srcOrd="0" destOrd="0" presId="urn:microsoft.com/office/officeart/2005/8/layout/orgChart1"/>
    <dgm:cxn modelId="{FEBC17E9-EB23-8A47-9223-CE79B9D91C9F}" type="presParOf" srcId="{C0664338-A206-4177-89D4-00423BFEC45A}" destId="{EE319328-AC1D-42B1-910B-CFA4A3D824F3}" srcOrd="1" destOrd="0" presId="urn:microsoft.com/office/officeart/2005/8/layout/orgChart1"/>
    <dgm:cxn modelId="{35778C2B-B941-7641-BEA9-95BAC790E364}" type="presParOf" srcId="{EE319328-AC1D-42B1-910B-CFA4A3D824F3}" destId="{1C8B3DA2-10E0-4262-A9B2-AAC8AB605015}" srcOrd="0" destOrd="0" presId="urn:microsoft.com/office/officeart/2005/8/layout/orgChart1"/>
    <dgm:cxn modelId="{3A9FA0D0-9BB7-FB47-BCF0-8C9C9E6843CF}" type="presParOf" srcId="{1C8B3DA2-10E0-4262-A9B2-AAC8AB605015}" destId="{A236F8A2-BFAE-4FB4-94CD-3DDBEFE141AE}" srcOrd="0" destOrd="0" presId="urn:microsoft.com/office/officeart/2005/8/layout/orgChart1"/>
    <dgm:cxn modelId="{C06E0117-47F0-9041-AAAA-317DC7F02B7B}" type="presParOf" srcId="{1C8B3DA2-10E0-4262-A9B2-AAC8AB605015}" destId="{F49D6CD2-2BDD-4E1B-B718-E609F807BD72}" srcOrd="1" destOrd="0" presId="urn:microsoft.com/office/officeart/2005/8/layout/orgChart1"/>
    <dgm:cxn modelId="{7AC1D268-5310-4A42-8772-FF4DC8029479}" type="presParOf" srcId="{EE319328-AC1D-42B1-910B-CFA4A3D824F3}" destId="{80CD8ED2-F11E-4E23-BE72-73E56AF432C5}" srcOrd="1" destOrd="0" presId="urn:microsoft.com/office/officeart/2005/8/layout/orgChart1"/>
    <dgm:cxn modelId="{C693EECA-C54E-F944-86E2-BEA566C618FD}" type="presParOf" srcId="{EE319328-AC1D-42B1-910B-CFA4A3D824F3}" destId="{FD11750E-32F3-4A4C-81E5-F1C9139ADA98}" srcOrd="2" destOrd="0" presId="urn:microsoft.com/office/officeart/2005/8/layout/orgChart1"/>
    <dgm:cxn modelId="{6C416A47-0C27-BD4B-A7F4-3509500BFBE2}" type="presParOf" srcId="{6F7A2329-7520-4210-A7ED-952C7AE99EBA}" destId="{FAC1F057-52F4-49E1-B129-9625EEB9BF67}" srcOrd="2" destOrd="0" presId="urn:microsoft.com/office/officeart/2005/8/layout/orgChart1"/>
    <dgm:cxn modelId="{D087DE23-0EA4-EA4E-BED0-A31C799FA609}" type="presParOf" srcId="{CAFDFCB6-C23C-40FB-8A02-1ACEBBB8C69F}" destId="{95EB333F-2478-40EA-B15C-24C6E45C87A9}" srcOrd="4" destOrd="0" presId="urn:microsoft.com/office/officeart/2005/8/layout/orgChart1"/>
    <dgm:cxn modelId="{3048B2F9-A023-C247-9E22-1CDCFEC38633}" type="presParOf" srcId="{CAFDFCB6-C23C-40FB-8A02-1ACEBBB8C69F}" destId="{6AEADEFF-C279-4310-AE5D-18D926C10A22}" srcOrd="5" destOrd="0" presId="urn:microsoft.com/office/officeart/2005/8/layout/orgChart1"/>
    <dgm:cxn modelId="{94BCF00E-FED0-A849-94D3-5DE8962FBC22}" type="presParOf" srcId="{6AEADEFF-C279-4310-AE5D-18D926C10A22}" destId="{666069CB-C74D-4471-BF41-7B98061FE8FA}" srcOrd="0" destOrd="0" presId="urn:microsoft.com/office/officeart/2005/8/layout/orgChart1"/>
    <dgm:cxn modelId="{B2CC0B18-6C20-4645-AF92-CE1E4BA96E81}" type="presParOf" srcId="{666069CB-C74D-4471-BF41-7B98061FE8FA}" destId="{CCF5DD7F-AB39-456D-97EC-998A2812EF5C}" srcOrd="0" destOrd="0" presId="urn:microsoft.com/office/officeart/2005/8/layout/orgChart1"/>
    <dgm:cxn modelId="{C0B753AE-4D84-3045-A26B-88956097FFF2}" type="presParOf" srcId="{666069CB-C74D-4471-BF41-7B98061FE8FA}" destId="{1410FD0C-5041-43E3-8DBC-7DA2830656BC}" srcOrd="1" destOrd="0" presId="urn:microsoft.com/office/officeart/2005/8/layout/orgChart1"/>
    <dgm:cxn modelId="{97F9FF4A-9FA6-0C4C-AC76-A8A11017C9F0}" type="presParOf" srcId="{6AEADEFF-C279-4310-AE5D-18D926C10A22}" destId="{43F35BE3-C79C-4125-961F-90C8A86C6E2D}" srcOrd="1" destOrd="0" presId="urn:microsoft.com/office/officeart/2005/8/layout/orgChart1"/>
    <dgm:cxn modelId="{7C9EFBC6-D741-DB46-8E39-5F4B6F3CF7DD}" type="presParOf" srcId="{6AEADEFF-C279-4310-AE5D-18D926C10A22}" destId="{9F591C97-1DE2-4EE1-9455-63559C0ABF22}" srcOrd="2" destOrd="0" presId="urn:microsoft.com/office/officeart/2005/8/layout/orgChart1"/>
    <dgm:cxn modelId="{89371744-132D-A945-93C1-E3805D92A54D}" type="presParOf" srcId="{193DF8FC-E4E6-449A-8204-915065242EF6}" destId="{3E0E022F-A90D-4981-9FC0-A56D330C94C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20067" tIns="0" rIns="20067" bIns="0" numCol="1" anchor="t" anchorCtr="0" compatLnSpc="1">
            <a:prstTxWarp prst="textNoShape">
              <a:avLst/>
            </a:prstTxWarp>
          </a:bodyPr>
          <a:lstStyle>
            <a:lvl1pPr defTabSz="973138" eaLnBrk="0" hangingPunct="0">
              <a:defRPr sz="1000" i="1">
                <a:latin typeface="Times New Roman" pitchFamily="18" charset="0"/>
              </a:defRPr>
            </a:lvl1pPr>
          </a:lstStyle>
          <a:p>
            <a:endParaRPr lang="en-US"/>
          </a:p>
        </p:txBody>
      </p:sp>
      <p:sp>
        <p:nvSpPr>
          <p:cNvPr id="3075" name="Rectangle 1027"/>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20067" tIns="0" rIns="20067" bIns="0" numCol="1" anchor="t" anchorCtr="0" compatLnSpc="1">
            <a:prstTxWarp prst="textNoShape">
              <a:avLst/>
            </a:prstTxWarp>
          </a:bodyPr>
          <a:lstStyle>
            <a:lvl1pPr algn="r" defTabSz="973138" eaLnBrk="0" hangingPunct="0">
              <a:defRPr sz="1000" i="1">
                <a:latin typeface="Times New Roman" pitchFamily="18" charset="0"/>
              </a:defRPr>
            </a:lvl1pPr>
          </a:lstStyle>
          <a:p>
            <a:fld id="{F86770D8-9429-4B5F-967F-00C11260F606}" type="datetime1">
              <a:rPr lang="en-US"/>
              <a:pPr/>
              <a:t>2/16/2011</a:t>
            </a:fld>
            <a:endParaRPr lang="en-US"/>
          </a:p>
        </p:txBody>
      </p:sp>
      <p:sp>
        <p:nvSpPr>
          <p:cNvPr id="3076" name="Rectangle 1028"/>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20067" tIns="0" rIns="20067" bIns="0" numCol="1" anchor="b" anchorCtr="0" compatLnSpc="1">
            <a:prstTxWarp prst="textNoShape">
              <a:avLst/>
            </a:prstTxWarp>
          </a:bodyPr>
          <a:lstStyle>
            <a:lvl1pPr defTabSz="973138" eaLnBrk="0" hangingPunct="0">
              <a:defRPr sz="1000" i="1">
                <a:latin typeface="Times New Roman" pitchFamily="18" charset="0"/>
              </a:defRPr>
            </a:lvl1pPr>
          </a:lstStyle>
          <a:p>
            <a:endParaRPr lang="en-US"/>
          </a:p>
        </p:txBody>
      </p:sp>
      <p:sp>
        <p:nvSpPr>
          <p:cNvPr id="3077" name="Rectangle 1029"/>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20067" tIns="0" rIns="20067" bIns="0" numCol="1" anchor="b" anchorCtr="0" compatLnSpc="1">
            <a:prstTxWarp prst="textNoShape">
              <a:avLst/>
            </a:prstTxWarp>
          </a:bodyPr>
          <a:lstStyle>
            <a:lvl1pPr algn="r" defTabSz="973138" eaLnBrk="0" hangingPunct="0">
              <a:defRPr sz="1000" i="1">
                <a:latin typeface="Times New Roman" pitchFamily="18" charset="0"/>
              </a:defRPr>
            </a:lvl1pPr>
          </a:lstStyle>
          <a:p>
            <a:fld id="{DB583429-5194-4644-AE73-0516BC52D780}" type="slidenum">
              <a:rPr lang="en-US"/>
              <a:pPr/>
              <a:t>‹#›</a:t>
            </a:fld>
            <a:endParaRPr lang="en-US"/>
          </a:p>
        </p:txBody>
      </p:sp>
      <p:sp>
        <p:nvSpPr>
          <p:cNvPr id="3078" name="Rectangle 1030"/>
          <p:cNvSpPr>
            <a:spLocks noChangeArrowheads="1"/>
          </p:cNvSpPr>
          <p:nvPr/>
        </p:nvSpPr>
        <p:spPr bwMode="auto">
          <a:xfrm>
            <a:off x="1119188" y="9145588"/>
            <a:ext cx="5075237" cy="268287"/>
          </a:xfrm>
          <a:prstGeom prst="rect">
            <a:avLst/>
          </a:prstGeom>
          <a:noFill/>
          <a:ln w="9525">
            <a:noFill/>
            <a:miter lim="800000"/>
            <a:headEnd/>
            <a:tailEnd/>
          </a:ln>
        </p:spPr>
        <p:txBody>
          <a:bodyPr wrap="none" lIns="93543" tIns="46772" rIns="93543" bIns="46772" anchor="ctr"/>
          <a:lstStyle/>
          <a:p>
            <a:pPr defTabSz="935038" eaLnBrk="0" hangingPunct="0"/>
            <a:endParaRPr lang="en-US"/>
          </a:p>
        </p:txBody>
      </p:sp>
      <p:sp>
        <p:nvSpPr>
          <p:cNvPr id="3079" name="Rectangle 1031"/>
          <p:cNvSpPr>
            <a:spLocks noChangeArrowheads="1"/>
          </p:cNvSpPr>
          <p:nvPr/>
        </p:nvSpPr>
        <p:spPr bwMode="auto">
          <a:xfrm>
            <a:off x="1377950" y="127000"/>
            <a:ext cx="4613275" cy="704850"/>
          </a:xfrm>
          <a:prstGeom prst="rect">
            <a:avLst/>
          </a:prstGeom>
          <a:noFill/>
          <a:ln w="9525">
            <a:noFill/>
            <a:miter lim="800000"/>
            <a:headEnd/>
            <a:tailEnd/>
          </a:ln>
        </p:spPr>
        <p:txBody>
          <a:bodyPr wrap="none" lIns="93543" tIns="46772" rIns="93543" bIns="46772" anchor="ctr"/>
          <a:lstStyle/>
          <a:p>
            <a:pPr defTabSz="935038" eaLnBrk="0" hangingPunct="0"/>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20067" tIns="0" rIns="20067" bIns="0" numCol="1" anchor="t" anchorCtr="0" compatLnSpc="1">
            <a:prstTxWarp prst="textNoShape">
              <a:avLst/>
            </a:prstTxWarp>
          </a:bodyPr>
          <a:lstStyle>
            <a:lvl1pPr defTabSz="973138" eaLnBrk="0" hangingPunct="0">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20067" tIns="0" rIns="20067" bIns="0" numCol="1" anchor="t" anchorCtr="0" compatLnSpc="1">
            <a:prstTxWarp prst="textNoShape">
              <a:avLst/>
            </a:prstTxWarp>
          </a:bodyPr>
          <a:lstStyle>
            <a:lvl1pPr algn="r" defTabSz="973138" eaLnBrk="0" hangingPunct="0">
              <a:defRPr sz="1000" i="1">
                <a:latin typeface="Times New Roman" pitchFamily="18" charset="0"/>
              </a:defRPr>
            </a:lvl1pPr>
          </a:lstStyle>
          <a:p>
            <a:fld id="{175DB699-8219-42C4-9A36-CE019E9D67BC}" type="datetime1">
              <a:rPr lang="en-US"/>
              <a:pPr/>
              <a:t>2/16/2011</a:t>
            </a:fld>
            <a:endParaRPr lang="en-US"/>
          </a:p>
        </p:txBody>
      </p:sp>
      <p:sp>
        <p:nvSpPr>
          <p:cNvPr id="2052" name="Rectangle 4"/>
          <p:cNvSpPr>
            <a:spLocks noGrp="1" noChangeArrowheads="1"/>
          </p:cNvSpPr>
          <p:nvPr>
            <p:ph type="ftr" sz="quarter" idx="4"/>
          </p:nvPr>
        </p:nvSpPr>
        <p:spPr bwMode="auto">
          <a:xfrm>
            <a:off x="0" y="9120188"/>
            <a:ext cx="3170238" cy="481012"/>
          </a:xfrm>
          <a:prstGeom prst="rect">
            <a:avLst/>
          </a:prstGeom>
          <a:noFill/>
          <a:ln w="9525">
            <a:noFill/>
            <a:miter lim="800000"/>
            <a:headEnd/>
            <a:tailEnd/>
          </a:ln>
        </p:spPr>
        <p:txBody>
          <a:bodyPr vert="horz" wrap="square" lIns="20067" tIns="0" rIns="20067" bIns="0" numCol="1" anchor="b" anchorCtr="0" compatLnSpc="1">
            <a:prstTxWarp prst="textNoShape">
              <a:avLst/>
            </a:prstTxWarp>
          </a:bodyPr>
          <a:lstStyle>
            <a:lvl1pPr defTabSz="973138" eaLnBrk="0" hangingPunct="0">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p:spPr>
        <p:txBody>
          <a:bodyPr vert="horz" wrap="square" lIns="20067" tIns="0" rIns="20067" bIns="0" numCol="1" anchor="b" anchorCtr="0" compatLnSpc="1">
            <a:prstTxWarp prst="textNoShape">
              <a:avLst/>
            </a:prstTxWarp>
          </a:bodyPr>
          <a:lstStyle>
            <a:lvl1pPr algn="r" defTabSz="973138" eaLnBrk="0" hangingPunct="0">
              <a:defRPr sz="1000" i="1">
                <a:latin typeface="Times New Roman" pitchFamily="18" charset="0"/>
              </a:defRPr>
            </a:lvl1pPr>
          </a:lstStyle>
          <a:p>
            <a:fld id="{A3635D09-F33C-437C-83F1-3F45F12FDD1A}" type="slidenum">
              <a:rPr lang="en-US"/>
              <a:pPr/>
              <a:t>‹#›</a:t>
            </a:fld>
            <a:endParaRPr lang="en-US"/>
          </a:p>
        </p:txBody>
      </p:sp>
      <p:sp>
        <p:nvSpPr>
          <p:cNvPr id="2054" name="Rectangle 6"/>
          <p:cNvSpPr>
            <a:spLocks noChangeArrowheads="1"/>
          </p:cNvSpPr>
          <p:nvPr/>
        </p:nvSpPr>
        <p:spPr bwMode="auto">
          <a:xfrm>
            <a:off x="3254375" y="9145588"/>
            <a:ext cx="806450" cy="266700"/>
          </a:xfrm>
          <a:prstGeom prst="rect">
            <a:avLst/>
          </a:prstGeom>
          <a:noFill/>
          <a:ln w="9525">
            <a:noFill/>
            <a:miter lim="800000"/>
            <a:headEnd/>
            <a:tailEnd/>
          </a:ln>
        </p:spPr>
        <p:txBody>
          <a:bodyPr wrap="none" lIns="91974" tIns="46823" rIns="91974" bIns="46823">
            <a:spAutoFit/>
          </a:bodyPr>
          <a:lstStyle/>
          <a:p>
            <a:pPr algn="ctr" defTabSz="923925" eaLnBrk="0" hangingPunct="0">
              <a:lnSpc>
                <a:spcPct val="90000"/>
              </a:lnSpc>
            </a:pPr>
            <a:r>
              <a:rPr lang="en-US" sz="1200"/>
              <a:t>Page </a:t>
            </a:r>
            <a:fld id="{4BB1753F-4A40-4B3A-A8F3-B3972B74ACFB}" type="slidenum">
              <a:rPr lang="en-US" sz="1200"/>
              <a:pPr algn="ctr" defTabSz="923925" eaLnBrk="0" hangingPunct="0">
                <a:lnSpc>
                  <a:spcPct val="90000"/>
                </a:lnSpc>
              </a:pPr>
              <a:t>‹#›</a:t>
            </a:fld>
            <a:endParaRPr lang="en-US" sz="1200"/>
          </a:p>
        </p:txBody>
      </p:sp>
      <p:sp>
        <p:nvSpPr>
          <p:cNvPr id="13319" name="Rectangle 7"/>
          <p:cNvSpPr>
            <a:spLocks noGrp="1" noRot="1" noChangeAspect="1" noChangeArrowheads="1" noTextEdit="1"/>
          </p:cNvSpPr>
          <p:nvPr>
            <p:ph type="sldImg" idx="2"/>
          </p:nvPr>
        </p:nvSpPr>
        <p:spPr bwMode="auto">
          <a:xfrm>
            <a:off x="1255713" y="719138"/>
            <a:ext cx="4805362" cy="360362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p:spPr>
        <p:txBody>
          <a:bodyPr vert="horz" wrap="square" lIns="96991" tIns="48495" rIns="96991" bIns="4849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hf hdr="0" ftr="0"/>
  <p:notesStyle>
    <a:lvl1pPr algn="l" defTabSz="923925"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0375" algn="l" defTabSz="923925"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19163" algn="l" defTabSz="923925"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379538" algn="l" defTabSz="923925"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38325" algn="l" defTabSz="923925"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254125" y="719138"/>
            <a:ext cx="4806950" cy="3603625"/>
          </a:xfrm>
          <a:ln cap="flat"/>
        </p:spPr>
      </p:sp>
      <p:sp>
        <p:nvSpPr>
          <p:cNvPr id="16386" name="Rectangle 3"/>
          <p:cNvSpPr>
            <a:spLocks noGrp="1" noChangeArrowheads="1"/>
          </p:cNvSpPr>
          <p:nvPr>
            <p:ph type="body" idx="1"/>
          </p:nvPr>
        </p:nvSpPr>
        <p:spPr>
          <a:xfrm>
            <a:off x="974725" y="4559300"/>
            <a:ext cx="5365750" cy="4322763"/>
          </a:xfrm>
        </p:spPr>
        <p:txBody>
          <a:bodyPr lIns="97999" tIns="50689" rIns="97999" bIns="50689"/>
          <a:lstStyle/>
          <a:p>
            <a:pPr eaLnBrk="1" hangingPunct="1"/>
            <a:r>
              <a:rPr lang="en-US" smtClean="0"/>
              <a:t>This presentation is an overview of what is going on with SAROPS in the near and not so near term.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1254125" y="719138"/>
            <a:ext cx="4806950" cy="3603625"/>
          </a:xfrm>
          <a:ln/>
        </p:spPr>
      </p:sp>
      <p:sp>
        <p:nvSpPr>
          <p:cNvPr id="34818" name="Notes Placeholder 2"/>
          <p:cNvSpPr>
            <a:spLocks noGrp="1"/>
          </p:cNvSpPr>
          <p:nvPr>
            <p:ph type="body" idx="1"/>
          </p:nvPr>
        </p:nvSpPr>
        <p:spPr/>
        <p:txBody>
          <a:bodyPr/>
          <a:lstStyle/>
          <a:p>
            <a:pPr eaLnBrk="1" hangingPunct="1"/>
            <a:r>
              <a:rPr lang="en-US" smtClean="0"/>
              <a:t>Better late than never..RFF based range rings.</a:t>
            </a:r>
          </a:p>
        </p:txBody>
      </p:sp>
      <p:sp>
        <p:nvSpPr>
          <p:cNvPr id="34819" name="Date Placeholder 3"/>
          <p:cNvSpPr>
            <a:spLocks noGrp="1"/>
          </p:cNvSpPr>
          <p:nvPr>
            <p:ph type="dt" sz="quarter" idx="1"/>
          </p:nvPr>
        </p:nvSpPr>
        <p:spPr>
          <a:noFill/>
        </p:spPr>
        <p:txBody>
          <a:bodyPr/>
          <a:lstStyle/>
          <a:p>
            <a:fld id="{A21C8DFB-B1F1-49B8-BE35-036A9B57C439}" type="datetime1">
              <a:rPr lang="en-US"/>
              <a:pPr/>
              <a:t>2/16/2011</a:t>
            </a:fld>
            <a:endParaRPr lang="en-US"/>
          </a:p>
        </p:txBody>
      </p:sp>
      <p:sp>
        <p:nvSpPr>
          <p:cNvPr id="34820" name="Slide Number Placeholder 4"/>
          <p:cNvSpPr>
            <a:spLocks noGrp="1"/>
          </p:cNvSpPr>
          <p:nvPr>
            <p:ph type="sldNum" sz="quarter" idx="5"/>
          </p:nvPr>
        </p:nvSpPr>
        <p:spPr>
          <a:noFill/>
        </p:spPr>
        <p:txBody>
          <a:bodyPr/>
          <a:lstStyle/>
          <a:p>
            <a:fld id="{375F5EA8-5020-4C65-8120-1C3B4E501319}"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dt" sz="quarter" idx="1"/>
          </p:nvPr>
        </p:nvSpPr>
        <p:spPr>
          <a:noFill/>
        </p:spPr>
        <p:txBody>
          <a:bodyPr/>
          <a:lstStyle/>
          <a:p>
            <a:fld id="{A8F64D9F-6877-4028-A8C4-27E1C159BD53}" type="datetime1">
              <a:rPr lang="en-US"/>
              <a:pPr/>
              <a:t>2/16/2011</a:t>
            </a:fld>
            <a:endParaRPr lang="en-US"/>
          </a:p>
        </p:txBody>
      </p:sp>
      <p:sp>
        <p:nvSpPr>
          <p:cNvPr id="36866" name="Rectangle 2"/>
          <p:cNvSpPr>
            <a:spLocks noGrp="1" noRot="1" noChangeAspect="1" noChangeArrowheads="1" noTextEdit="1"/>
          </p:cNvSpPr>
          <p:nvPr>
            <p:ph type="sldImg"/>
          </p:nvPr>
        </p:nvSpPr>
        <p:spPr>
          <a:xfrm>
            <a:off x="1254125" y="719138"/>
            <a:ext cx="4806950" cy="3603625"/>
          </a:xfrm>
          <a:ln cap="flat"/>
        </p:spPr>
      </p:sp>
      <p:sp>
        <p:nvSpPr>
          <p:cNvPr id="36867" name="Rectangle 3"/>
          <p:cNvSpPr>
            <a:spLocks noGrp="1" noChangeArrowheads="1"/>
          </p:cNvSpPr>
          <p:nvPr>
            <p:ph type="body" idx="1"/>
          </p:nvPr>
        </p:nvSpPr>
        <p:spPr/>
        <p:txBody>
          <a:bodyPr/>
          <a:lstStyle/>
          <a:p>
            <a:pPr eaLnBrk="1" hangingPunct="1"/>
            <a:r>
              <a:rPr lang="en-US" smtClean="0"/>
              <a:t>Flare Scenario summary…segways into anchored particles.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dt" sz="quarter" idx="1"/>
          </p:nvPr>
        </p:nvSpPr>
        <p:spPr>
          <a:noFill/>
        </p:spPr>
        <p:txBody>
          <a:bodyPr/>
          <a:lstStyle/>
          <a:p>
            <a:fld id="{7EF55A26-97F7-4CC8-8DDE-B2C44DF39FDD}" type="datetime1">
              <a:rPr lang="en-US"/>
              <a:pPr/>
              <a:t>2/16/2011</a:t>
            </a:fld>
            <a:endParaRPr lang="en-US"/>
          </a:p>
        </p:txBody>
      </p:sp>
      <p:sp>
        <p:nvSpPr>
          <p:cNvPr id="38914" name="Rectangle 2"/>
          <p:cNvSpPr>
            <a:spLocks noGrp="1" noRot="1" noChangeAspect="1" noChangeArrowheads="1" noTextEdit="1"/>
          </p:cNvSpPr>
          <p:nvPr>
            <p:ph type="sldImg"/>
          </p:nvPr>
        </p:nvSpPr>
        <p:spPr>
          <a:xfrm>
            <a:off x="1254125" y="719138"/>
            <a:ext cx="4806950" cy="3603625"/>
          </a:xfrm>
          <a:ln cap="flat"/>
        </p:spPr>
      </p:sp>
      <p:sp>
        <p:nvSpPr>
          <p:cNvPr id="38915" name="Rectangle 3"/>
          <p:cNvSpPr>
            <a:spLocks noGrp="1" noChangeArrowheads="1"/>
          </p:cNvSpPr>
          <p:nvPr>
            <p:ph type="body" idx="1"/>
          </p:nvPr>
        </p:nvSpPr>
        <p:spPr/>
        <p:txBody>
          <a:bodyPr/>
          <a:lstStyle/>
          <a:p>
            <a:pPr eaLnBrk="1" hangingPunct="1"/>
            <a:r>
              <a:rPr lang="en-US" smtClean="0"/>
              <a:t>Anchored is no longer a flare scenario unique quality…it is available to some SO’s for all scenarios.</a:t>
            </a:r>
          </a:p>
          <a:p>
            <a:pPr eaLnBrk="1" hangingPunct="1"/>
            <a:endParaRPr lang="en-US" smtClean="0"/>
          </a:p>
          <a:p>
            <a:pPr eaLnBrk="1" hangingPunct="1"/>
            <a:r>
              <a:rPr lang="en-US" smtClean="0"/>
              <a:t>Note PIWs can be grouped (detection corrects as sqrt of number of persons).  4 persons is twice as easy to see as 1.  </a:t>
            </a:r>
          </a:p>
          <a:p>
            <a:pPr eaLnBrk="1" hangingPunct="1"/>
            <a:r>
              <a:rPr lang="en-US" smtClean="0"/>
              <a:t>Sweep widths are adjusted for unaided (no NVGs) visual search at night (additional correction factor = 0.1 applied to daylight visual sweep width), adjustments to dimensions if boat is swamped/capsized (adjustments not displayed, but each dimension is multiplied by 0.4 before computing sweep width), and multiple PIWs grouped together (additional correction factor = square root of the number of PIWs is applied).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254125" y="719138"/>
            <a:ext cx="4806950" cy="3603625"/>
          </a:xfrm>
          <a:ln/>
        </p:spPr>
      </p:sp>
      <p:sp>
        <p:nvSpPr>
          <p:cNvPr id="40962" name="Notes Placeholder 2"/>
          <p:cNvSpPr>
            <a:spLocks noGrp="1"/>
          </p:cNvSpPr>
          <p:nvPr>
            <p:ph type="body" idx="1"/>
          </p:nvPr>
        </p:nvSpPr>
        <p:spPr/>
        <p:txBody>
          <a:bodyPr/>
          <a:lstStyle/>
          <a:p>
            <a:pPr eaLnBrk="1" hangingPunct="1"/>
            <a:r>
              <a:rPr lang="en-US" smtClean="0"/>
              <a:t>Just in case the question comes….</a:t>
            </a:r>
          </a:p>
        </p:txBody>
      </p:sp>
      <p:sp>
        <p:nvSpPr>
          <p:cNvPr id="40963" name="Date Placeholder 3"/>
          <p:cNvSpPr>
            <a:spLocks noGrp="1"/>
          </p:cNvSpPr>
          <p:nvPr>
            <p:ph type="dt" sz="quarter" idx="1"/>
          </p:nvPr>
        </p:nvSpPr>
        <p:spPr>
          <a:noFill/>
        </p:spPr>
        <p:txBody>
          <a:bodyPr/>
          <a:lstStyle/>
          <a:p>
            <a:fld id="{A7FF4091-CAD8-425C-9C68-984759AD3982}" type="datetime1">
              <a:rPr lang="en-US"/>
              <a:pPr/>
              <a:t>2/16/2011</a:t>
            </a:fld>
            <a:endParaRPr lang="en-US"/>
          </a:p>
        </p:txBody>
      </p:sp>
      <p:sp>
        <p:nvSpPr>
          <p:cNvPr id="40964" name="Slide Number Placeholder 4"/>
          <p:cNvSpPr>
            <a:spLocks noGrp="1"/>
          </p:cNvSpPr>
          <p:nvPr>
            <p:ph type="sldNum" sz="quarter" idx="5"/>
          </p:nvPr>
        </p:nvSpPr>
        <p:spPr>
          <a:noFill/>
        </p:spPr>
        <p:txBody>
          <a:bodyPr/>
          <a:lstStyle/>
          <a:p>
            <a:fld id="{D303C264-8D0F-4C6F-87D3-1023941F3AE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a:noFill/>
        </p:spPr>
        <p:txBody>
          <a:bodyPr/>
          <a:lstStyle/>
          <a:p>
            <a:fld id="{7A060DD2-0847-4081-84A0-AF34500B7251}" type="datetime1">
              <a:rPr lang="en-US"/>
              <a:pPr/>
              <a:t>2/16/2011</a:t>
            </a:fld>
            <a:endParaRPr lang="en-US"/>
          </a:p>
        </p:txBody>
      </p:sp>
      <p:sp>
        <p:nvSpPr>
          <p:cNvPr id="43010" name="Rectangle 2"/>
          <p:cNvSpPr>
            <a:spLocks noGrp="1" noRot="1" noChangeAspect="1" noChangeArrowheads="1" noTextEdit="1"/>
          </p:cNvSpPr>
          <p:nvPr>
            <p:ph type="sldImg"/>
          </p:nvPr>
        </p:nvSpPr>
        <p:spPr>
          <a:xfrm>
            <a:off x="1254125" y="719138"/>
            <a:ext cx="4806950" cy="3603625"/>
          </a:xfrm>
          <a:ln cap="flat"/>
        </p:spPr>
      </p:sp>
      <p:sp>
        <p:nvSpPr>
          <p:cNvPr id="43011" name="Rectangle 3"/>
          <p:cNvSpPr>
            <a:spLocks noGrp="1" noChangeArrowheads="1"/>
          </p:cNvSpPr>
          <p:nvPr>
            <p:ph type="body" idx="1"/>
          </p:nvPr>
        </p:nvSpPr>
        <p:spPr/>
        <p:txBody>
          <a:bodyPr/>
          <a:lstStyle/>
          <a:p>
            <a:pPr eaLnBrk="1" hangingPunct="1"/>
            <a:r>
              <a:rPr lang="en-US" smtClean="0"/>
              <a:t>Why an interactive planner?</a:t>
            </a:r>
          </a:p>
          <a:p>
            <a:pPr eaLnBrk="1" hangingPunct="1"/>
            <a:endParaRPr lang="en-US" smtClean="0"/>
          </a:p>
          <a:p>
            <a:pPr eaLnBrk="1" hangingPunct="1"/>
            <a:r>
              <a:rPr lang="en-US" smtClean="0"/>
              <a:t>Take care of two predictive failures.  Not-so-good user created plans (w/no POS) &amp; subsequent search disasters.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254125" y="719138"/>
            <a:ext cx="4806950" cy="3603625"/>
          </a:xfrm>
          <a:ln/>
        </p:spPr>
      </p:sp>
      <p:sp>
        <p:nvSpPr>
          <p:cNvPr id="45058" name="Notes Placeholder 2"/>
          <p:cNvSpPr>
            <a:spLocks noGrp="1"/>
          </p:cNvSpPr>
          <p:nvPr>
            <p:ph type="body" idx="1"/>
          </p:nvPr>
        </p:nvSpPr>
        <p:spPr/>
        <p:txBody>
          <a:bodyPr/>
          <a:lstStyle/>
          <a:p>
            <a:pPr eaLnBrk="1" hangingPunct="1"/>
            <a:r>
              <a:rPr lang="en-US" smtClean="0"/>
              <a:t>Sample case to illustrate new features.</a:t>
            </a:r>
          </a:p>
        </p:txBody>
      </p:sp>
      <p:sp>
        <p:nvSpPr>
          <p:cNvPr id="45059" name="Date Placeholder 3"/>
          <p:cNvSpPr>
            <a:spLocks noGrp="1"/>
          </p:cNvSpPr>
          <p:nvPr>
            <p:ph type="dt" sz="quarter" idx="1"/>
          </p:nvPr>
        </p:nvSpPr>
        <p:spPr>
          <a:noFill/>
        </p:spPr>
        <p:txBody>
          <a:bodyPr/>
          <a:lstStyle/>
          <a:p>
            <a:fld id="{4EC89FFC-8C39-487D-BA89-368AEA03B8EF}" type="datetime1">
              <a:rPr lang="en-US"/>
              <a:pPr/>
              <a:t>2/16/2011</a:t>
            </a:fld>
            <a:endParaRPr lang="en-US"/>
          </a:p>
        </p:txBody>
      </p:sp>
      <p:sp>
        <p:nvSpPr>
          <p:cNvPr id="45060" name="Slide Number Placeholder 4"/>
          <p:cNvSpPr>
            <a:spLocks noGrp="1"/>
          </p:cNvSpPr>
          <p:nvPr>
            <p:ph type="sldNum" sz="quarter" idx="5"/>
          </p:nvPr>
        </p:nvSpPr>
        <p:spPr>
          <a:noFill/>
        </p:spPr>
        <p:txBody>
          <a:bodyPr/>
          <a:lstStyle/>
          <a:p>
            <a:fld id="{AAAFCF29-7137-482A-8E98-086C0D2A7D4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xfrm>
            <a:off x="1254125" y="719138"/>
            <a:ext cx="4806950" cy="3603625"/>
          </a:xfrm>
          <a:ln/>
        </p:spPr>
      </p:sp>
      <p:sp>
        <p:nvSpPr>
          <p:cNvPr id="47106" name="Notes Placeholder 2"/>
          <p:cNvSpPr>
            <a:spLocks noGrp="1"/>
          </p:cNvSpPr>
          <p:nvPr>
            <p:ph type="body" idx="1"/>
          </p:nvPr>
        </p:nvSpPr>
        <p:spPr/>
        <p:txBody>
          <a:bodyPr/>
          <a:lstStyle/>
          <a:p>
            <a:pPr eaLnBrk="1" hangingPunct="1"/>
            <a:r>
              <a:rPr lang="en-US" smtClean="0"/>
              <a:t>Particle properties can be set to color code by search object type, no longer locked into scenario type.  Its now easy to see anchored vs piw vs boat adrift.</a:t>
            </a:r>
          </a:p>
        </p:txBody>
      </p:sp>
      <p:sp>
        <p:nvSpPr>
          <p:cNvPr id="47107" name="Date Placeholder 3"/>
          <p:cNvSpPr>
            <a:spLocks noGrp="1"/>
          </p:cNvSpPr>
          <p:nvPr>
            <p:ph type="dt" sz="quarter" idx="1"/>
          </p:nvPr>
        </p:nvSpPr>
        <p:spPr>
          <a:noFill/>
        </p:spPr>
        <p:txBody>
          <a:bodyPr/>
          <a:lstStyle/>
          <a:p>
            <a:fld id="{1B575EF4-57CB-4B92-A614-9835EF874931}" type="datetime1">
              <a:rPr lang="en-US"/>
              <a:pPr/>
              <a:t>2/16/2011</a:t>
            </a:fld>
            <a:endParaRPr lang="en-US"/>
          </a:p>
        </p:txBody>
      </p:sp>
      <p:sp>
        <p:nvSpPr>
          <p:cNvPr id="47108" name="Slide Number Placeholder 4"/>
          <p:cNvSpPr>
            <a:spLocks noGrp="1"/>
          </p:cNvSpPr>
          <p:nvPr>
            <p:ph type="sldNum" sz="quarter" idx="5"/>
          </p:nvPr>
        </p:nvSpPr>
        <p:spPr>
          <a:noFill/>
        </p:spPr>
        <p:txBody>
          <a:bodyPr/>
          <a:lstStyle/>
          <a:p>
            <a:fld id="{C435A87E-F9BC-4203-B522-0855C00C9873}"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xfrm>
            <a:off x="1254125" y="719138"/>
            <a:ext cx="4806950" cy="3603625"/>
          </a:xfrm>
          <a:ln/>
        </p:spPr>
      </p:sp>
      <p:sp>
        <p:nvSpPr>
          <p:cNvPr id="49154" name="Notes Placeholder 2"/>
          <p:cNvSpPr>
            <a:spLocks noGrp="1"/>
          </p:cNvSpPr>
          <p:nvPr>
            <p:ph type="body" idx="1"/>
          </p:nvPr>
        </p:nvSpPr>
        <p:spPr/>
        <p:txBody>
          <a:bodyPr/>
          <a:lstStyle/>
          <a:p>
            <a:pPr eaLnBrk="1" hangingPunct="1"/>
            <a:r>
              <a:rPr lang="en-US" smtClean="0"/>
              <a:t>Particle display is easily associated with the legend and identify provides the particulars for those inclined to inspect them.</a:t>
            </a:r>
          </a:p>
        </p:txBody>
      </p:sp>
      <p:sp>
        <p:nvSpPr>
          <p:cNvPr id="49155" name="Date Placeholder 3"/>
          <p:cNvSpPr>
            <a:spLocks noGrp="1"/>
          </p:cNvSpPr>
          <p:nvPr>
            <p:ph type="dt" sz="quarter" idx="1"/>
          </p:nvPr>
        </p:nvSpPr>
        <p:spPr>
          <a:noFill/>
        </p:spPr>
        <p:txBody>
          <a:bodyPr/>
          <a:lstStyle/>
          <a:p>
            <a:fld id="{BBD820D7-F245-41F3-82A5-B05904CC87CF}" type="datetime1">
              <a:rPr lang="en-US"/>
              <a:pPr/>
              <a:t>2/16/2011</a:t>
            </a:fld>
            <a:endParaRPr lang="en-US"/>
          </a:p>
        </p:txBody>
      </p:sp>
      <p:sp>
        <p:nvSpPr>
          <p:cNvPr id="49156" name="Slide Number Placeholder 4"/>
          <p:cNvSpPr>
            <a:spLocks noGrp="1"/>
          </p:cNvSpPr>
          <p:nvPr>
            <p:ph type="sldNum" sz="quarter" idx="5"/>
          </p:nvPr>
        </p:nvSpPr>
        <p:spPr>
          <a:noFill/>
        </p:spPr>
        <p:txBody>
          <a:bodyPr/>
          <a:lstStyle/>
          <a:p>
            <a:fld id="{E85EB96A-4C62-4730-8CAA-DC626B4587E7}"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xfrm>
            <a:off x="1254125" y="719138"/>
            <a:ext cx="4806950" cy="3603625"/>
          </a:xfrm>
          <a:ln/>
        </p:spPr>
      </p:sp>
      <p:sp>
        <p:nvSpPr>
          <p:cNvPr id="51202" name="Notes Placeholder 2"/>
          <p:cNvSpPr>
            <a:spLocks noGrp="1"/>
          </p:cNvSpPr>
          <p:nvPr>
            <p:ph type="body" idx="1"/>
          </p:nvPr>
        </p:nvSpPr>
        <p:spPr/>
        <p:txBody>
          <a:bodyPr/>
          <a:lstStyle/>
          <a:p>
            <a:pPr eaLnBrk="1" hangingPunct="1"/>
            <a:r>
              <a:rPr lang="en-US" smtClean="0"/>
              <a:t>Planner dashboard with 1 sortie and  1 pattern to cover a bi-modal distribution (2 scenarios)…maybe not the best use of effort?</a:t>
            </a:r>
          </a:p>
        </p:txBody>
      </p:sp>
      <p:sp>
        <p:nvSpPr>
          <p:cNvPr id="51203" name="Date Placeholder 3"/>
          <p:cNvSpPr>
            <a:spLocks noGrp="1"/>
          </p:cNvSpPr>
          <p:nvPr>
            <p:ph type="dt" sz="quarter" idx="1"/>
          </p:nvPr>
        </p:nvSpPr>
        <p:spPr>
          <a:noFill/>
        </p:spPr>
        <p:txBody>
          <a:bodyPr/>
          <a:lstStyle/>
          <a:p>
            <a:fld id="{EAD57F4C-7248-4CDB-B6D3-902EAE07517E}" type="datetime1">
              <a:rPr lang="en-US"/>
              <a:pPr/>
              <a:t>2/16/2011</a:t>
            </a:fld>
            <a:endParaRPr lang="en-US"/>
          </a:p>
        </p:txBody>
      </p:sp>
      <p:sp>
        <p:nvSpPr>
          <p:cNvPr id="51204" name="Slide Number Placeholder 4"/>
          <p:cNvSpPr>
            <a:spLocks noGrp="1"/>
          </p:cNvSpPr>
          <p:nvPr>
            <p:ph type="sldNum" sz="quarter" idx="5"/>
          </p:nvPr>
        </p:nvSpPr>
        <p:spPr>
          <a:noFill/>
        </p:spPr>
        <p:txBody>
          <a:bodyPr/>
          <a:lstStyle/>
          <a:p>
            <a:fld id="{E137A02B-9C72-4327-B062-E79B48672995}"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1254125" y="719138"/>
            <a:ext cx="4806950" cy="3603625"/>
          </a:xfrm>
          <a:ln/>
        </p:spPr>
      </p:sp>
      <p:sp>
        <p:nvSpPr>
          <p:cNvPr id="53250" name="Notes Placeholder 2"/>
          <p:cNvSpPr>
            <a:spLocks noGrp="1"/>
          </p:cNvSpPr>
          <p:nvPr>
            <p:ph type="body" idx="1"/>
          </p:nvPr>
        </p:nvSpPr>
        <p:spPr/>
        <p:txBody>
          <a:bodyPr/>
          <a:lstStyle/>
          <a:p>
            <a:pPr eaLnBrk="1" hangingPunct="1"/>
            <a:r>
              <a:rPr lang="en-US" smtClean="0"/>
              <a:t>Dashboard lets the user “interact” now with the planner algorithm.  No longer just a big batch of effort to be reallocated en-masse.</a:t>
            </a:r>
          </a:p>
        </p:txBody>
      </p:sp>
      <p:sp>
        <p:nvSpPr>
          <p:cNvPr id="53251" name="Date Placeholder 3"/>
          <p:cNvSpPr>
            <a:spLocks noGrp="1"/>
          </p:cNvSpPr>
          <p:nvPr>
            <p:ph type="dt" sz="quarter" idx="1"/>
          </p:nvPr>
        </p:nvSpPr>
        <p:spPr>
          <a:noFill/>
        </p:spPr>
        <p:txBody>
          <a:bodyPr/>
          <a:lstStyle/>
          <a:p>
            <a:fld id="{12DBFC2E-5E54-49F0-A1BF-43821649FCDE}" type="datetime1">
              <a:rPr lang="en-US"/>
              <a:pPr/>
              <a:t>2/16/2011</a:t>
            </a:fld>
            <a:endParaRPr lang="en-US"/>
          </a:p>
        </p:txBody>
      </p:sp>
      <p:sp>
        <p:nvSpPr>
          <p:cNvPr id="53252" name="Slide Number Placeholder 4"/>
          <p:cNvSpPr>
            <a:spLocks noGrp="1"/>
          </p:cNvSpPr>
          <p:nvPr>
            <p:ph type="sldNum" sz="quarter" idx="5"/>
          </p:nvPr>
        </p:nvSpPr>
        <p:spPr>
          <a:noFill/>
        </p:spPr>
        <p:txBody>
          <a:bodyPr/>
          <a:lstStyle/>
          <a:p>
            <a:fld id="{E7F5E66A-3CB3-4916-92E4-AA3184AB9E0F}"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254125" y="719138"/>
            <a:ext cx="4806950" cy="3603625"/>
          </a:xfrm>
          <a:ln/>
        </p:spPr>
      </p:sp>
      <p:sp>
        <p:nvSpPr>
          <p:cNvPr id="18434" name="Notes Placeholder 2"/>
          <p:cNvSpPr>
            <a:spLocks noGrp="1"/>
          </p:cNvSpPr>
          <p:nvPr>
            <p:ph type="body" idx="1"/>
          </p:nvPr>
        </p:nvSpPr>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a:noFill/>
        </p:spPr>
        <p:txBody>
          <a:bodyPr/>
          <a:lstStyle/>
          <a:p>
            <a:fld id="{C91212BA-35CA-4D57-BA5C-11B10F81967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1254125" y="719138"/>
            <a:ext cx="4806950" cy="3603625"/>
          </a:xfrm>
          <a:ln/>
        </p:spPr>
      </p:sp>
      <p:sp>
        <p:nvSpPr>
          <p:cNvPr id="55298" name="Notes Placeholder 2"/>
          <p:cNvSpPr>
            <a:spLocks noGrp="1"/>
          </p:cNvSpPr>
          <p:nvPr>
            <p:ph type="body" idx="1"/>
          </p:nvPr>
        </p:nvSpPr>
        <p:spPr/>
        <p:txBody>
          <a:bodyPr/>
          <a:lstStyle/>
          <a:p>
            <a:pPr eaLnBrk="1" hangingPunct="1"/>
            <a:r>
              <a:rPr lang="en-US" smtClean="0"/>
              <a:t>An SRU’s effort can now be split up.</a:t>
            </a:r>
          </a:p>
        </p:txBody>
      </p:sp>
      <p:sp>
        <p:nvSpPr>
          <p:cNvPr id="55299" name="Date Placeholder 3"/>
          <p:cNvSpPr>
            <a:spLocks noGrp="1"/>
          </p:cNvSpPr>
          <p:nvPr>
            <p:ph type="dt" sz="quarter" idx="1"/>
          </p:nvPr>
        </p:nvSpPr>
        <p:spPr>
          <a:noFill/>
        </p:spPr>
        <p:txBody>
          <a:bodyPr/>
          <a:lstStyle/>
          <a:p>
            <a:fld id="{CC627903-48DB-4F4C-9FC1-062CF1AE3B14}" type="datetime1">
              <a:rPr lang="en-US"/>
              <a:pPr/>
              <a:t>2/16/2011</a:t>
            </a:fld>
            <a:endParaRPr lang="en-US"/>
          </a:p>
        </p:txBody>
      </p:sp>
      <p:sp>
        <p:nvSpPr>
          <p:cNvPr id="55300" name="Slide Number Placeholder 4"/>
          <p:cNvSpPr>
            <a:spLocks noGrp="1"/>
          </p:cNvSpPr>
          <p:nvPr>
            <p:ph type="sldNum" sz="quarter" idx="5"/>
          </p:nvPr>
        </p:nvSpPr>
        <p:spPr>
          <a:noFill/>
        </p:spPr>
        <p:txBody>
          <a:bodyPr/>
          <a:lstStyle/>
          <a:p>
            <a:fld id="{B914460A-F807-4998-8087-395CBAF2D996}"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1254125" y="719138"/>
            <a:ext cx="4806950" cy="3603625"/>
          </a:xfrm>
          <a:ln/>
        </p:spPr>
      </p:sp>
      <p:sp>
        <p:nvSpPr>
          <p:cNvPr id="57346" name="Notes Placeholder 2"/>
          <p:cNvSpPr>
            <a:spLocks noGrp="1"/>
          </p:cNvSpPr>
          <p:nvPr>
            <p:ph type="body" idx="1"/>
          </p:nvPr>
        </p:nvSpPr>
        <p:spPr/>
        <p:txBody>
          <a:bodyPr/>
          <a:lstStyle/>
          <a:p>
            <a:pPr eaLnBrk="1" hangingPunct="1"/>
            <a:r>
              <a:rPr lang="en-US" smtClean="0"/>
              <a:t>More effort can be added (or removed) while retaining part of the plan.</a:t>
            </a:r>
          </a:p>
        </p:txBody>
      </p:sp>
      <p:sp>
        <p:nvSpPr>
          <p:cNvPr id="57347" name="Date Placeholder 3"/>
          <p:cNvSpPr>
            <a:spLocks noGrp="1"/>
          </p:cNvSpPr>
          <p:nvPr>
            <p:ph type="dt" sz="quarter" idx="1"/>
          </p:nvPr>
        </p:nvSpPr>
        <p:spPr>
          <a:noFill/>
        </p:spPr>
        <p:txBody>
          <a:bodyPr/>
          <a:lstStyle/>
          <a:p>
            <a:fld id="{499B40D6-ADE8-46D4-ACD7-D446C6E0FE14}" type="datetime1">
              <a:rPr lang="en-US"/>
              <a:pPr/>
              <a:t>2/16/2011</a:t>
            </a:fld>
            <a:endParaRPr lang="en-US"/>
          </a:p>
        </p:txBody>
      </p:sp>
      <p:sp>
        <p:nvSpPr>
          <p:cNvPr id="57348" name="Slide Number Placeholder 4"/>
          <p:cNvSpPr>
            <a:spLocks noGrp="1"/>
          </p:cNvSpPr>
          <p:nvPr>
            <p:ph type="sldNum" sz="quarter" idx="5"/>
          </p:nvPr>
        </p:nvSpPr>
        <p:spPr>
          <a:noFill/>
        </p:spPr>
        <p:txBody>
          <a:bodyPr/>
          <a:lstStyle/>
          <a:p>
            <a:fld id="{16F0629F-59D8-4397-B45B-1C47CD8A77D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254125" y="719138"/>
            <a:ext cx="4806950" cy="3603625"/>
          </a:xfrm>
          <a:ln/>
        </p:spPr>
      </p:sp>
      <p:sp>
        <p:nvSpPr>
          <p:cNvPr id="59394" name="Notes Placeholder 2"/>
          <p:cNvSpPr>
            <a:spLocks noGrp="1"/>
          </p:cNvSpPr>
          <p:nvPr>
            <p:ph type="body" idx="1"/>
          </p:nvPr>
        </p:nvSpPr>
        <p:spPr/>
        <p:txBody>
          <a:bodyPr/>
          <a:lstStyle/>
          <a:p>
            <a:pPr eaLnBrk="1" hangingPunct="1"/>
            <a:r>
              <a:rPr lang="en-US" smtClean="0"/>
              <a:t>The plan can be viewed over time and changed by dragging bars on the Gantt chart.</a:t>
            </a:r>
          </a:p>
          <a:p>
            <a:pPr eaLnBrk="1" hangingPunct="1"/>
            <a:endParaRPr lang="en-US" smtClean="0"/>
          </a:p>
          <a:p>
            <a:pPr eaLnBrk="1" hangingPunct="1"/>
            <a:r>
              <a:rPr lang="en-US" smtClean="0"/>
              <a:t>Normally POS values how in the lower right corner but this development version did not have that module functioning.</a:t>
            </a:r>
          </a:p>
        </p:txBody>
      </p:sp>
      <p:sp>
        <p:nvSpPr>
          <p:cNvPr id="59395" name="Date Placeholder 3"/>
          <p:cNvSpPr>
            <a:spLocks noGrp="1"/>
          </p:cNvSpPr>
          <p:nvPr>
            <p:ph type="dt" sz="quarter" idx="1"/>
          </p:nvPr>
        </p:nvSpPr>
        <p:spPr>
          <a:noFill/>
        </p:spPr>
        <p:txBody>
          <a:bodyPr/>
          <a:lstStyle/>
          <a:p>
            <a:fld id="{06CBD940-082A-437A-998B-9FD0A62FD107}" type="datetime1">
              <a:rPr lang="en-US"/>
              <a:pPr/>
              <a:t>2/16/2011</a:t>
            </a:fld>
            <a:endParaRPr lang="en-US"/>
          </a:p>
        </p:txBody>
      </p:sp>
      <p:sp>
        <p:nvSpPr>
          <p:cNvPr id="59396" name="Slide Number Placeholder 4"/>
          <p:cNvSpPr>
            <a:spLocks noGrp="1"/>
          </p:cNvSpPr>
          <p:nvPr>
            <p:ph type="sldNum" sz="quarter" idx="5"/>
          </p:nvPr>
        </p:nvSpPr>
        <p:spPr>
          <a:noFill/>
        </p:spPr>
        <p:txBody>
          <a:bodyPr/>
          <a:lstStyle/>
          <a:p>
            <a:fld id="{762EE5ED-7660-480F-B410-7B5924AB48C7}"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xfrm>
            <a:off x="1254125" y="719138"/>
            <a:ext cx="4806950" cy="3603625"/>
          </a:xfrm>
          <a:ln/>
        </p:spPr>
      </p:sp>
      <p:sp>
        <p:nvSpPr>
          <p:cNvPr id="61442" name="Notes Placeholder 2"/>
          <p:cNvSpPr>
            <a:spLocks noGrp="1"/>
          </p:cNvSpPr>
          <p:nvPr>
            <p:ph type="body" idx="1"/>
          </p:nvPr>
        </p:nvSpPr>
        <p:spPr/>
        <p:txBody>
          <a:bodyPr/>
          <a:lstStyle/>
          <a:p>
            <a:pPr eaLnBrk="1" hangingPunct="1"/>
            <a:r>
              <a:rPr lang="en-US" smtClean="0"/>
              <a:t>Other changes/fixes coming in v14.</a:t>
            </a:r>
          </a:p>
          <a:p>
            <a:pPr eaLnBrk="1" hangingPunct="1"/>
            <a:endParaRPr lang="en-US" smtClean="0"/>
          </a:p>
          <a:p>
            <a:pPr eaLnBrk="1" hangingPunct="1"/>
            <a:r>
              <a:rPr lang="en-US" smtClean="0"/>
              <a:t>Then for v2 we hope to:</a:t>
            </a:r>
          </a:p>
          <a:p>
            <a:pPr eaLnBrk="1" hangingPunct="1"/>
            <a:endParaRPr lang="en-US" smtClean="0"/>
          </a:p>
          <a:p>
            <a:pPr eaLnBrk="1" hangingPunct="1"/>
            <a:r>
              <a:rPr lang="en-US" smtClean="0"/>
              <a:t>Consolidate to reduce # of disparate GIS displays, fuse data, streamline training/support overhead.</a:t>
            </a:r>
          </a:p>
          <a:p>
            <a:pPr eaLnBrk="1" hangingPunct="1"/>
            <a:endParaRPr lang="en-US" smtClean="0"/>
          </a:p>
          <a:p>
            <a:pPr eaLnBrk="1" hangingPunct="1"/>
            <a:r>
              <a:rPr lang="en-US" smtClean="0"/>
              <a:t>Eliminate (2) of our greatest remaining predictive failures…user access issues (TS logons and relocations) and case file mgmt.</a:t>
            </a:r>
          </a:p>
        </p:txBody>
      </p:sp>
      <p:sp>
        <p:nvSpPr>
          <p:cNvPr id="61443" name="Date Placeholder 3"/>
          <p:cNvSpPr>
            <a:spLocks noGrp="1"/>
          </p:cNvSpPr>
          <p:nvPr>
            <p:ph type="dt" sz="quarter" idx="1"/>
          </p:nvPr>
        </p:nvSpPr>
        <p:spPr>
          <a:noFill/>
        </p:spPr>
        <p:txBody>
          <a:bodyPr/>
          <a:lstStyle/>
          <a:p>
            <a:fld id="{CD530930-C396-46E1-828E-F6840607099E}" type="datetime1">
              <a:rPr lang="en-US"/>
              <a:pPr/>
              <a:t>2/16/2011</a:t>
            </a:fld>
            <a:endParaRPr lang="en-US"/>
          </a:p>
        </p:txBody>
      </p:sp>
      <p:sp>
        <p:nvSpPr>
          <p:cNvPr id="61444" name="Slide Number Placeholder 4"/>
          <p:cNvSpPr>
            <a:spLocks noGrp="1"/>
          </p:cNvSpPr>
          <p:nvPr>
            <p:ph type="sldNum" sz="quarter" idx="5"/>
          </p:nvPr>
        </p:nvSpPr>
        <p:spPr>
          <a:noFill/>
        </p:spPr>
        <p:txBody>
          <a:bodyPr/>
          <a:lstStyle/>
          <a:p>
            <a:fld id="{BD96EA88-7680-48EE-931F-6DEB8E2DA5E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dt" sz="quarter" idx="1"/>
          </p:nvPr>
        </p:nvSpPr>
        <p:spPr>
          <a:noFill/>
        </p:spPr>
        <p:txBody>
          <a:bodyPr/>
          <a:lstStyle/>
          <a:p>
            <a:fld id="{A8A44699-319F-446C-8DBB-68A57CFA56C2}" type="datetime1">
              <a:rPr lang="en-US"/>
              <a:pPr/>
              <a:t>2/16/2011</a:t>
            </a:fld>
            <a:endParaRPr lang="en-US"/>
          </a:p>
        </p:txBody>
      </p:sp>
      <p:sp>
        <p:nvSpPr>
          <p:cNvPr id="63490" name="Rectangle 2"/>
          <p:cNvSpPr>
            <a:spLocks noGrp="1" noRot="1" noChangeAspect="1" noChangeArrowheads="1" noTextEdit="1"/>
          </p:cNvSpPr>
          <p:nvPr>
            <p:ph type="sldImg"/>
          </p:nvPr>
        </p:nvSpPr>
        <p:spPr>
          <a:xfrm>
            <a:off x="1254125" y="719138"/>
            <a:ext cx="4806950" cy="3603625"/>
          </a:xfrm>
          <a:ln cap="flat"/>
        </p:spPr>
      </p:sp>
      <p:sp>
        <p:nvSpPr>
          <p:cNvPr id="6349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Grp="1" noChangeArrowheads="1"/>
          </p:cNvSpPr>
          <p:nvPr/>
        </p:nvSpPr>
        <p:spPr bwMode="auto">
          <a:xfrm>
            <a:off x="4144963" y="0"/>
            <a:ext cx="3170237" cy="481013"/>
          </a:xfrm>
          <a:prstGeom prst="rect">
            <a:avLst/>
          </a:prstGeom>
          <a:noFill/>
          <a:ln w="9525">
            <a:noFill/>
            <a:miter lim="800000"/>
            <a:headEnd/>
            <a:tailEnd/>
          </a:ln>
        </p:spPr>
        <p:txBody>
          <a:bodyPr lIns="20067" tIns="0" rIns="20067" bIns="0"/>
          <a:lstStyle/>
          <a:p>
            <a:pPr algn="r" defTabSz="973138" eaLnBrk="0" hangingPunct="0"/>
            <a:fld id="{D6584B05-0D6F-4583-AA65-20BE187E4A71}" type="datetime1">
              <a:rPr lang="en-US" sz="1000" i="1">
                <a:latin typeface="Times New Roman" pitchFamily="18" charset="0"/>
              </a:rPr>
              <a:pPr algn="r" defTabSz="973138" eaLnBrk="0" hangingPunct="0"/>
              <a:t>2/16/2011</a:t>
            </a:fld>
            <a:endParaRPr lang="en-US" sz="1000" i="1">
              <a:latin typeface="Times New Roman" pitchFamily="18" charset="0"/>
            </a:endParaRPr>
          </a:p>
        </p:txBody>
      </p:sp>
      <p:sp>
        <p:nvSpPr>
          <p:cNvPr id="86019" name="Rectangle 2"/>
          <p:cNvSpPr>
            <a:spLocks noGrp="1" noRot="1" noChangeAspect="1" noChangeArrowheads="1" noTextEdit="1"/>
          </p:cNvSpPr>
          <p:nvPr>
            <p:ph type="sldImg"/>
          </p:nvPr>
        </p:nvSpPr>
        <p:spPr>
          <a:xfrm>
            <a:off x="1254125" y="719138"/>
            <a:ext cx="4806950" cy="3603625"/>
          </a:xfrm>
          <a:ln cap="flat"/>
        </p:spPr>
      </p:sp>
      <p:sp>
        <p:nvSpPr>
          <p:cNvPr id="86020" name="Rectangle 3"/>
          <p:cNvSpPr>
            <a:spLocks noGrp="1" noChangeArrowheads="1"/>
          </p:cNvSpPr>
          <p:nvPr>
            <p:ph type="body" idx="1"/>
          </p:nvPr>
        </p:nvSpPr>
        <p:spPr/>
        <p:txBody>
          <a:bodyPr/>
          <a:lstStyle/>
          <a:p>
            <a:pPr eaLnBrk="1" hangingPunct="1"/>
            <a:r>
              <a:rPr lang="en-US" smtClean="0"/>
              <a:t>R21 Interface summary</a:t>
            </a:r>
          </a:p>
          <a:p>
            <a:pPr eaLnBrk="1" hangingPunct="1"/>
            <a:endParaRPr lang="en-US" smtClean="0"/>
          </a:p>
          <a:p>
            <a:pPr eaLnBrk="1" hangingPunct="1"/>
            <a:r>
              <a:rPr lang="en-US" smtClean="0"/>
              <a:t>We are treating the R21 ellipse dimensions as the 95% containment contour.  To be consistent with LKP and general SAR terminology, we probably should display the 50% (probable error) containment contour as a solid, filled ellipse and the three-times-probable-error (99%) containment contour as a dashed ellipse.  Both values may be computed from the "95%" data we are being given by using simple equations. </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4144963" y="0"/>
            <a:ext cx="3170237" cy="481013"/>
          </a:xfrm>
          <a:prstGeom prst="rect">
            <a:avLst/>
          </a:prstGeom>
          <a:noFill/>
          <a:ln w="9525">
            <a:noFill/>
            <a:miter lim="800000"/>
            <a:headEnd/>
            <a:tailEnd/>
          </a:ln>
        </p:spPr>
        <p:txBody>
          <a:bodyPr lIns="20067" tIns="0" rIns="20067" bIns="0"/>
          <a:lstStyle/>
          <a:p>
            <a:pPr algn="r" defTabSz="973138" eaLnBrk="0" hangingPunct="0"/>
            <a:fld id="{DEB7E7CA-6642-4402-B6E3-F448229AF3C0}" type="datetime1">
              <a:rPr lang="en-US" sz="1000" i="1">
                <a:latin typeface="Times New Roman" pitchFamily="18" charset="0"/>
              </a:rPr>
              <a:pPr algn="r" defTabSz="973138" eaLnBrk="0" hangingPunct="0"/>
              <a:t>2/16/2011</a:t>
            </a:fld>
            <a:endParaRPr lang="en-US" sz="1000" i="1">
              <a:latin typeface="Times New Roman" pitchFamily="18" charset="0"/>
            </a:endParaRPr>
          </a:p>
        </p:txBody>
      </p:sp>
      <p:sp>
        <p:nvSpPr>
          <p:cNvPr id="95235" name="Rectangle 2"/>
          <p:cNvSpPr>
            <a:spLocks noGrp="1" noRot="1" noChangeAspect="1" noChangeArrowheads="1" noTextEdit="1"/>
          </p:cNvSpPr>
          <p:nvPr>
            <p:ph type="sldImg"/>
          </p:nvPr>
        </p:nvSpPr>
        <p:spPr>
          <a:xfrm>
            <a:off x="1254125" y="719138"/>
            <a:ext cx="4806950" cy="3603625"/>
          </a:xfrm>
          <a:ln cap="flat"/>
        </p:spPr>
      </p:sp>
      <p:sp>
        <p:nvSpPr>
          <p:cNvPr id="95236" name="Rectangle 3"/>
          <p:cNvSpPr>
            <a:spLocks noGrp="1" noChangeArrowheads="1"/>
          </p:cNvSpPr>
          <p:nvPr>
            <p:ph type="body" idx="1"/>
          </p:nvPr>
        </p:nvSpPr>
        <p:spPr/>
        <p:txBody>
          <a:bodyPr/>
          <a:lstStyle/>
          <a:p>
            <a:pPr eaLnBrk="1" hangingPunct="1"/>
            <a:r>
              <a:rPr lang="en-US" smtClean="0"/>
              <a:t>GBOFS (Galveston Bay)</a:t>
            </a:r>
            <a:br>
              <a:rPr lang="en-US" smtClean="0"/>
            </a:br>
            <a:r>
              <a:rPr lang="en-US" smtClean="0"/>
              <a:t>NYOFS (New York/New Jersey)</a:t>
            </a:r>
            <a:br>
              <a:rPr lang="en-US" smtClean="0"/>
            </a:br>
            <a:r>
              <a:rPr lang="en-US" smtClean="0"/>
              <a:t>SJROFS (St John's River)</a:t>
            </a:r>
            <a:br>
              <a:rPr lang="en-US" smtClean="0"/>
            </a:br>
            <a:r>
              <a:rPr lang="en-US" smtClean="0"/>
              <a:t>LEOFS (Lake Erie)</a:t>
            </a:r>
            <a:br>
              <a:rPr lang="en-US" smtClean="0"/>
            </a:br>
            <a:r>
              <a:rPr lang="en-US" smtClean="0"/>
              <a:t>LHOFS (Lake Huron)</a:t>
            </a:r>
            <a:br>
              <a:rPr lang="en-US" smtClean="0"/>
            </a:br>
            <a:r>
              <a:rPr lang="en-US" smtClean="0"/>
              <a:t>LMOFS (Lake Michigan)</a:t>
            </a:r>
            <a:br>
              <a:rPr lang="en-US" smtClean="0"/>
            </a:br>
            <a:r>
              <a:rPr lang="en-US" smtClean="0"/>
              <a:t>LOOFS (Lake Ontario)</a:t>
            </a:r>
            <a:br>
              <a:rPr lang="en-US" smtClean="0"/>
            </a:br>
            <a:r>
              <a:rPr lang="en-US" smtClean="0"/>
              <a:t>LSOFS (Lake Superior)</a:t>
            </a:r>
            <a:br>
              <a:rPr lang="en-US" smtClean="0"/>
            </a:br>
            <a:r>
              <a:rPr lang="en-US" smtClean="0"/>
              <a:t/>
            </a:r>
            <a:br>
              <a:rPr lang="en-US" smtClean="0"/>
            </a:br>
            <a:r>
              <a:rPr lang="en-US" smtClean="0"/>
              <a:t/>
            </a:r>
            <a:br>
              <a:rPr lang="en-US" smtClean="0"/>
            </a:br>
            <a:r>
              <a:rPr lang="en-US" smtClean="0"/>
              <a:t>Here's what I know of the OFSs so far without googling (from a Peter Stone email back in November)...</a:t>
            </a:r>
            <a:br>
              <a:rPr lang="en-US" smtClean="0"/>
            </a:br>
            <a:r>
              <a:rPr lang="en-US" smtClean="0"/>
              <a:t/>
            </a:r>
            <a:br>
              <a:rPr lang="en-US" smtClean="0"/>
            </a:br>
            <a:r>
              <a:rPr lang="en-US" smtClean="0"/>
              <a:t>CO-OPS has been developing several new operational hydrodynamic models over the last couple of years and will be continuing this development for the next 5 years at least.</a:t>
            </a:r>
            <a:br>
              <a:rPr lang="en-US" smtClean="0"/>
            </a:br>
            <a:r>
              <a:rPr lang="en-US" smtClean="0"/>
              <a:t/>
            </a:r>
            <a:br>
              <a:rPr lang="en-US" smtClean="0"/>
            </a:br>
            <a:r>
              <a:rPr lang="en-US" smtClean="0"/>
              <a:t>As part of this development work CO-OPS has replaced the CBOFS system with a new model (recently renamed from CBOFS2 to CBOFS, displacing the latter).  The original CBOFS was based on 2D modeling technology that was at least 10 -15 years old and did not accurately capture the nonlinear dynamics in the northern Chesapeake Bay.  The new CBOFS has been implemented in 3D with the standardized ROMS modeling system.  CBOFS produces 3D outputs of currents, water levels, water temp, and salinity.</a:t>
            </a:r>
            <a:br>
              <a:rPr lang="en-US" smtClean="0"/>
            </a:br>
            <a:r>
              <a:rPr lang="en-US" smtClean="0"/>
              <a:t/>
            </a:r>
            <a:br>
              <a:rPr lang="en-US" smtClean="0"/>
            </a:br>
            <a:r>
              <a:rPr lang="en-US" smtClean="0"/>
              <a:t>Additionally, CO-OPS has rolled out similar, ROMS based systems for Tampa Bay and Delaware Bay.</a:t>
            </a:r>
            <a:br>
              <a:rPr lang="en-US" smtClean="0"/>
            </a:br>
            <a:r>
              <a:rPr lang="en-US" smtClean="0"/>
              <a:t/>
            </a:r>
            <a:br>
              <a:rPr lang="en-US" smtClean="0"/>
            </a:br>
            <a:r>
              <a:rPr lang="en-US" smtClean="0"/>
              <a:t>When the USCG was setting up the SAROPS system CO-OPS worked with us to get CBOFS incorporated into the EDS.</a:t>
            </a:r>
            <a:br>
              <a:rPr lang="en-US" smtClean="0"/>
            </a:br>
            <a:r>
              <a:rPr lang="en-US" smtClean="0"/>
              <a:t/>
            </a:r>
            <a:br>
              <a:rPr lang="en-US" smtClean="0"/>
            </a:br>
            <a:r>
              <a:rPr lang="en-US" smtClean="0"/>
              <a:t>By the end of FY11 CO-OPS expects to expand of coastal ocean model coverage to include the nearshore areas of the Gulf of Mexico from Mobile Bay to the Rio Grande.</a:t>
            </a:r>
            <a:br>
              <a:rPr lang="en-US" smtClean="0"/>
            </a:br>
            <a:r>
              <a:rPr lang="en-US" smtClean="0"/>
              <a:t/>
            </a:r>
            <a:br>
              <a:rPr lang="en-US" smtClean="0"/>
            </a:br>
            <a:r>
              <a:rPr lang="en-US" smtClean="0"/>
              <a:t>Here's what I found googling:</a:t>
            </a:r>
            <a:br>
              <a:rPr lang="en-US" smtClean="0"/>
            </a:br>
            <a:r>
              <a:rPr lang="en-US" smtClean="0"/>
              <a:t/>
            </a:r>
            <a:br>
              <a:rPr lang="en-US" smtClean="0"/>
            </a:br>
            <a:r>
              <a:rPr lang="en-US" smtClean="0"/>
              <a:t>Field Surface Currents Forecast Guidance</a:t>
            </a:r>
            <a:br>
              <a:rPr lang="en-US" smtClean="0"/>
            </a:br>
            <a:r>
              <a:rPr lang="en-US" smtClean="0"/>
              <a:t>The forecast is for the next 48 hours of current velocities as simulated by CBOFS, TBOFS and DBOFS when the bays are forced by forecast products from the National Weather Service's North American Model (NAM) and Extra Tropical Storm Surge (ETSS), and the Navy's Coastal Ocean Model (NCOM).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Grp="1" noChangeArrowheads="1"/>
          </p:cNvSpPr>
          <p:nvPr/>
        </p:nvSpPr>
        <p:spPr bwMode="auto">
          <a:xfrm>
            <a:off x="4144963" y="0"/>
            <a:ext cx="3170237" cy="481013"/>
          </a:xfrm>
          <a:prstGeom prst="rect">
            <a:avLst/>
          </a:prstGeom>
          <a:noFill/>
          <a:ln w="9525">
            <a:noFill/>
            <a:miter lim="800000"/>
            <a:headEnd/>
            <a:tailEnd/>
          </a:ln>
        </p:spPr>
        <p:txBody>
          <a:bodyPr lIns="20067" tIns="0" rIns="20067" bIns="0"/>
          <a:lstStyle/>
          <a:p>
            <a:pPr algn="r" defTabSz="973138" eaLnBrk="0" hangingPunct="0"/>
            <a:fld id="{85E4D05A-AE7D-442E-B228-687078D4D8F6}" type="datetime1">
              <a:rPr lang="en-US" sz="1000" i="1">
                <a:latin typeface="Times New Roman" pitchFamily="18" charset="0"/>
              </a:rPr>
              <a:pPr algn="r" defTabSz="973138" eaLnBrk="0" hangingPunct="0"/>
              <a:t>2/16/2011</a:t>
            </a:fld>
            <a:endParaRPr lang="en-US" sz="1000" i="1">
              <a:latin typeface="Times New Roman" pitchFamily="18" charset="0"/>
            </a:endParaRPr>
          </a:p>
        </p:txBody>
      </p:sp>
      <p:sp>
        <p:nvSpPr>
          <p:cNvPr id="89091" name="Rectangle 2"/>
          <p:cNvSpPr>
            <a:spLocks noGrp="1" noRot="1" noChangeAspect="1" noChangeArrowheads="1" noTextEdit="1"/>
          </p:cNvSpPr>
          <p:nvPr>
            <p:ph type="sldImg"/>
          </p:nvPr>
        </p:nvSpPr>
        <p:spPr>
          <a:xfrm>
            <a:off x="1254125" y="719138"/>
            <a:ext cx="4806950" cy="3603625"/>
          </a:xfrm>
          <a:ln cap="flat"/>
        </p:spPr>
      </p:sp>
      <p:sp>
        <p:nvSpPr>
          <p:cNvPr id="8909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a:spLocks noGrp="1" noChangeArrowheads="1"/>
          </p:cNvSpPr>
          <p:nvPr/>
        </p:nvSpPr>
        <p:spPr bwMode="auto">
          <a:xfrm>
            <a:off x="4144963" y="0"/>
            <a:ext cx="3170237" cy="481013"/>
          </a:xfrm>
          <a:prstGeom prst="rect">
            <a:avLst/>
          </a:prstGeom>
          <a:noFill/>
          <a:ln w="9525">
            <a:noFill/>
            <a:miter lim="800000"/>
            <a:headEnd/>
            <a:tailEnd/>
          </a:ln>
        </p:spPr>
        <p:txBody>
          <a:bodyPr lIns="20067" tIns="0" rIns="20067" bIns="0"/>
          <a:lstStyle/>
          <a:p>
            <a:pPr algn="r" defTabSz="973138" eaLnBrk="0" hangingPunct="0"/>
            <a:fld id="{8AE9ECDA-1FC8-4320-8194-C5E74ADCAE6D}" type="datetime1">
              <a:rPr lang="en-US" sz="1000" i="1">
                <a:latin typeface="Times New Roman" pitchFamily="18" charset="0"/>
              </a:rPr>
              <a:pPr algn="r" defTabSz="973138" eaLnBrk="0" hangingPunct="0"/>
              <a:t>2/16/2011</a:t>
            </a:fld>
            <a:endParaRPr lang="en-US" sz="1000" i="1">
              <a:latin typeface="Times New Roman" pitchFamily="18" charset="0"/>
            </a:endParaRPr>
          </a:p>
        </p:txBody>
      </p:sp>
      <p:sp>
        <p:nvSpPr>
          <p:cNvPr id="91139" name="Rectangle 2"/>
          <p:cNvSpPr>
            <a:spLocks noGrp="1" noRot="1" noChangeAspect="1" noChangeArrowheads="1" noTextEdit="1"/>
          </p:cNvSpPr>
          <p:nvPr>
            <p:ph type="sldImg"/>
          </p:nvPr>
        </p:nvSpPr>
        <p:spPr>
          <a:xfrm>
            <a:off x="1254125" y="719138"/>
            <a:ext cx="4806950" cy="3603625"/>
          </a:xfrm>
          <a:ln cap="flat"/>
        </p:spPr>
      </p:sp>
      <p:sp>
        <p:nvSpPr>
          <p:cNvPr id="9114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144963" y="0"/>
            <a:ext cx="3170237" cy="481013"/>
          </a:xfrm>
          <a:prstGeom prst="rect">
            <a:avLst/>
          </a:prstGeom>
          <a:noFill/>
          <a:ln w="9525">
            <a:noFill/>
            <a:miter lim="800000"/>
            <a:headEnd/>
            <a:tailEnd/>
          </a:ln>
        </p:spPr>
        <p:txBody>
          <a:bodyPr lIns="20067" tIns="0" rIns="20067" bIns="0"/>
          <a:lstStyle/>
          <a:p>
            <a:pPr algn="r" defTabSz="973138" eaLnBrk="0" hangingPunct="0"/>
            <a:fld id="{28EB5FD2-C12A-47DB-888C-76C7F79DA10B}" type="datetime1">
              <a:rPr lang="en-US" sz="1000" i="1">
                <a:latin typeface="Times New Roman" pitchFamily="18" charset="0"/>
              </a:rPr>
              <a:pPr algn="r" defTabSz="973138" eaLnBrk="0" hangingPunct="0"/>
              <a:t>2/16/2011</a:t>
            </a:fld>
            <a:endParaRPr lang="en-US" sz="1000" i="1">
              <a:latin typeface="Times New Roman" pitchFamily="18" charset="0"/>
            </a:endParaRPr>
          </a:p>
        </p:txBody>
      </p:sp>
      <p:sp>
        <p:nvSpPr>
          <p:cNvPr id="93187" name="Rectangle 2"/>
          <p:cNvSpPr>
            <a:spLocks noGrp="1" noRot="1" noChangeAspect="1" noChangeArrowheads="1" noTextEdit="1"/>
          </p:cNvSpPr>
          <p:nvPr>
            <p:ph type="sldImg"/>
          </p:nvPr>
        </p:nvSpPr>
        <p:spPr>
          <a:xfrm>
            <a:off x="1254125" y="719138"/>
            <a:ext cx="4806950" cy="3603625"/>
          </a:xfrm>
          <a:ln cap="flat"/>
        </p:spPr>
      </p:sp>
      <p:sp>
        <p:nvSpPr>
          <p:cNvPr id="931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fld id="{8535E078-56C1-4C0F-8C34-9980901EFA98}" type="datetime1">
              <a:rPr lang="en-US"/>
              <a:pPr/>
              <a:t>2/16/2011</a:t>
            </a:fld>
            <a:endParaRPr lang="en-US"/>
          </a:p>
        </p:txBody>
      </p:sp>
      <p:sp>
        <p:nvSpPr>
          <p:cNvPr id="20482" name="Rectangle 2"/>
          <p:cNvSpPr>
            <a:spLocks noGrp="1" noRot="1" noChangeAspect="1" noChangeArrowheads="1" noTextEdit="1"/>
          </p:cNvSpPr>
          <p:nvPr>
            <p:ph type="sldImg"/>
          </p:nvPr>
        </p:nvSpPr>
        <p:spPr>
          <a:xfrm>
            <a:off x="1254125" y="719138"/>
            <a:ext cx="4806950" cy="3603625"/>
          </a:xfrm>
          <a:ln cap="flat"/>
        </p:spPr>
      </p:sp>
      <p:sp>
        <p:nvSpPr>
          <p:cNvPr id="20483" name="Rectangle 3"/>
          <p:cNvSpPr>
            <a:spLocks noGrp="1" noChangeArrowheads="1"/>
          </p:cNvSpPr>
          <p:nvPr>
            <p:ph type="body" idx="1"/>
          </p:nvPr>
        </p:nvSpPr>
        <p:spPr/>
        <p:txBody>
          <a:bodyPr/>
          <a:lstStyle/>
          <a:p>
            <a:pPr eaLnBrk="1" hangingPunct="1"/>
            <a:r>
              <a:rPr lang="en-US" smtClean="0"/>
              <a:t>“It’s a process…”</a:t>
            </a:r>
          </a:p>
          <a:p>
            <a:pPr eaLnBrk="1" hangingPunct="1"/>
            <a:r>
              <a:rPr lang="en-US" smtClean="0"/>
              <a:t>------------------------------------------------------------</a:t>
            </a:r>
          </a:p>
          <a:p>
            <a:pPr eaLnBrk="1" hangingPunct="1"/>
            <a:endParaRPr lang="en-US" smtClean="0"/>
          </a:p>
          <a:p>
            <a:pPr eaLnBrk="1" hangingPunct="1"/>
            <a:r>
              <a:rPr lang="en-US" smtClean="0"/>
              <a:t>CASP blazed the way for probabilistic modeling.</a:t>
            </a:r>
          </a:p>
          <a:p>
            <a:pPr eaLnBrk="1" hangingPunct="1"/>
            <a:endParaRPr lang="en-US" smtClean="0"/>
          </a:p>
          <a:p>
            <a:pPr eaLnBrk="1" hangingPunct="1"/>
            <a:r>
              <a:rPr lang="en-US" smtClean="0"/>
              <a:t>GDOC provided a then modern GUI with interactive map, CASP front end and automated manual solution.</a:t>
            </a:r>
          </a:p>
          <a:p>
            <a:pPr eaLnBrk="1" hangingPunct="1"/>
            <a:endParaRPr lang="en-US" smtClean="0"/>
          </a:p>
          <a:p>
            <a:pPr eaLnBrk="1" hangingPunct="1"/>
            <a:r>
              <a:rPr lang="en-US" smtClean="0"/>
              <a:t>C2PC/SARTools evolved GDOC capabilities (plus tracks) in a common and supportable framework.</a:t>
            </a:r>
          </a:p>
          <a:p>
            <a:pPr eaLnBrk="1" hangingPunct="1"/>
            <a:endParaRPr lang="en-US" smtClean="0"/>
          </a:p>
          <a:p>
            <a:pPr eaLnBrk="1" hangingPunct="1"/>
            <a:r>
              <a:rPr lang="en-US" smtClean="0"/>
              <a:t>SAROPS stepped up the simulation/optimization and moved into CJMTK (ArcGIS Desktop) framework…partly to align with R21 and to stay close to industry advancements.</a:t>
            </a:r>
          </a:p>
          <a:p>
            <a:pPr eaLnBrk="1" hangingPunct="1"/>
            <a:endParaRPr lang="en-US" smtClean="0"/>
          </a:p>
          <a:p>
            <a:pPr eaLnBrk="1" hangingPunct="1"/>
            <a:r>
              <a:rPr lang="en-US" smtClean="0"/>
              <a:t>In the 3 years since SAROPS rollout there has been a steady flow of improvements for usability, reliability, performance and features.  This spiraling out of features has been in line with sponsor vision and priorities.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dt" sz="quarter" idx="1"/>
          </p:nvPr>
        </p:nvSpPr>
        <p:spPr>
          <a:noFill/>
        </p:spPr>
        <p:txBody>
          <a:bodyPr/>
          <a:lstStyle/>
          <a:p>
            <a:fld id="{8C53C7D2-F86F-43B3-A896-9E1CBCED506C}" type="datetime1">
              <a:rPr lang="en-US"/>
              <a:pPr/>
              <a:t>2/16/2011</a:t>
            </a:fld>
            <a:endParaRPr lang="en-US"/>
          </a:p>
        </p:txBody>
      </p:sp>
      <p:sp>
        <p:nvSpPr>
          <p:cNvPr id="65538" name="Rectangle 2"/>
          <p:cNvSpPr>
            <a:spLocks noGrp="1" noRot="1" noChangeAspect="1" noChangeArrowheads="1" noTextEdit="1"/>
          </p:cNvSpPr>
          <p:nvPr>
            <p:ph type="sldImg"/>
          </p:nvPr>
        </p:nvSpPr>
        <p:spPr>
          <a:xfrm>
            <a:off x="1254125" y="719138"/>
            <a:ext cx="4806950" cy="3603625"/>
          </a:xfrm>
          <a:ln cap="flat"/>
        </p:spPr>
      </p:sp>
      <p:sp>
        <p:nvSpPr>
          <p:cNvPr id="65539" name="Rectangle 3"/>
          <p:cNvSpPr>
            <a:spLocks noGrp="1" noChangeArrowheads="1"/>
          </p:cNvSpPr>
          <p:nvPr>
            <p:ph type="body" idx="1"/>
          </p:nvPr>
        </p:nvSpPr>
        <p:spPr/>
        <p:txBody>
          <a:bodyPr/>
          <a:lstStyle/>
          <a:p>
            <a:pPr eaLnBrk="1" hangingPunct="1"/>
            <a:r>
              <a:rPr lang="en-US" smtClean="0"/>
              <a:t>Suggestions:</a:t>
            </a:r>
          </a:p>
          <a:p>
            <a:pPr eaLnBrk="1" hangingPunct="1">
              <a:buFontTx/>
              <a:buAutoNum type="arabicParenR"/>
            </a:pPr>
            <a:r>
              <a:rPr lang="en-US" smtClean="0"/>
              <a:t>Edit AOI</a:t>
            </a:r>
          </a:p>
          <a:p>
            <a:pPr eaLnBrk="1" hangingPunct="1">
              <a:buFontTx/>
              <a:buAutoNum type="arabicParenR"/>
            </a:pPr>
            <a:r>
              <a:rPr lang="en-US" smtClean="0"/>
              <a:t>Don’t make patterns outside of SAROPS wizard (or minimize those that you do) Times are important</a:t>
            </a:r>
          </a:p>
          <a:p>
            <a:pPr eaLnBrk="1" hangingPunct="1">
              <a:buFontTx/>
              <a:buAutoNum type="arabicParenR"/>
            </a:pPr>
            <a:r>
              <a:rPr lang="en-US" smtClean="0"/>
              <a:t>Edit AOI</a:t>
            </a:r>
          </a:p>
          <a:p>
            <a:pPr eaLnBrk="1" hangingPunct="1">
              <a:buFontTx/>
              <a:buAutoNum type="arabicParenR"/>
            </a:pPr>
            <a:r>
              <a:rPr lang="en-US" smtClean="0"/>
              <a:t>Don’t be shy about letting in some position or time uncertainty…helps to smooth things out.</a:t>
            </a:r>
          </a:p>
          <a:p>
            <a:pPr eaLnBrk="1" hangingPunct="1">
              <a:buFontTx/>
              <a:buAutoNum type="arabicParenR"/>
            </a:pPr>
            <a:r>
              <a:rPr lang="en-US" smtClean="0"/>
              <a:t>Save and Export cases at key points.  (MISLE)</a:t>
            </a:r>
          </a:p>
          <a:p>
            <a:pPr eaLnBrk="1" hangingPunct="1">
              <a:buFontTx/>
              <a:buAutoNum type="arabicParenR"/>
            </a:pPr>
            <a:r>
              <a:rPr lang="en-US" smtClean="0"/>
              <a:t>Practice make Proficient.  Cases with more than just an Alpha drift too. Complicated cases frequently start their lives as ‘simple’ cases.</a:t>
            </a:r>
          </a:p>
          <a:p>
            <a:pPr eaLnBrk="1" hangingPunct="1">
              <a:buFontTx/>
              <a:buAutoNum type="arabicParenR"/>
            </a:pPr>
            <a:r>
              <a:rPr lang="en-US" smtClean="0"/>
              <a:t>Call C3CEN sooner than later.  Small issues tend to compound.</a:t>
            </a:r>
          </a:p>
          <a:p>
            <a:pPr eaLnBrk="1" hangingPunct="1">
              <a:buFontTx/>
              <a:buAutoNum type="arabicParenR"/>
            </a:pPr>
            <a:r>
              <a:rPr lang="en-US" smtClean="0"/>
              <a:t>Edit AOI</a:t>
            </a:r>
          </a:p>
          <a:p>
            <a:pPr eaLnBrk="1" hangingPunct="1">
              <a:buFontTx/>
              <a:buAutoNum type="arabicParenR"/>
            </a:pPr>
            <a:r>
              <a:rPr lang="en-US" smtClean="0"/>
              <a:t>Please take advantage of the C3CEN teams when they visit.  They will attend watches and adjust to your needs/schedules.  They visit each server location (some at Districts some at Sectors) every year.  Districts do well to invite their sectors in for this.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xfrm>
            <a:off x="1254125" y="719138"/>
            <a:ext cx="4806950" cy="3603625"/>
          </a:xfrm>
          <a:ln/>
        </p:spPr>
      </p:sp>
      <p:sp>
        <p:nvSpPr>
          <p:cNvPr id="67586" name="Notes Placeholder 2"/>
          <p:cNvSpPr>
            <a:spLocks noGrp="1"/>
          </p:cNvSpPr>
          <p:nvPr>
            <p:ph type="body" idx="1"/>
          </p:nvPr>
        </p:nvSpPr>
        <p:spPr/>
        <p:txBody>
          <a:bodyPr/>
          <a:lstStyle/>
          <a:p>
            <a:pPr eaLnBrk="1" hangingPunct="1"/>
            <a:r>
              <a:rPr lang="en-US" smtClean="0"/>
              <a:t>Who you gonna call?</a:t>
            </a:r>
          </a:p>
        </p:txBody>
      </p:sp>
      <p:sp>
        <p:nvSpPr>
          <p:cNvPr id="67587" name="Date Placeholder 3"/>
          <p:cNvSpPr>
            <a:spLocks noGrp="1"/>
          </p:cNvSpPr>
          <p:nvPr>
            <p:ph type="dt" sz="quarter" idx="1"/>
          </p:nvPr>
        </p:nvSpPr>
        <p:spPr>
          <a:noFill/>
        </p:spPr>
        <p:txBody>
          <a:bodyPr/>
          <a:lstStyle/>
          <a:p>
            <a:fld id="{82CB6637-F99A-47B0-9502-50D908CD6F88}" type="datetime1">
              <a:rPr lang="en-US"/>
              <a:pPr/>
              <a:t>2/16/2011</a:t>
            </a:fld>
            <a:endParaRPr lang="en-US"/>
          </a:p>
        </p:txBody>
      </p:sp>
      <p:sp>
        <p:nvSpPr>
          <p:cNvPr id="67588" name="Slide Number Placeholder 4"/>
          <p:cNvSpPr>
            <a:spLocks noGrp="1"/>
          </p:cNvSpPr>
          <p:nvPr>
            <p:ph type="sldNum" sz="quarter" idx="5"/>
          </p:nvPr>
        </p:nvSpPr>
        <p:spPr>
          <a:noFill/>
        </p:spPr>
        <p:txBody>
          <a:bodyPr/>
          <a:lstStyle/>
          <a:p>
            <a:fld id="{6BAEC4FD-9E3B-4B59-8A1D-3D3991F2B090}"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xfrm>
            <a:off x="1254125" y="719138"/>
            <a:ext cx="4806950" cy="3603625"/>
          </a:xfrm>
          <a:ln/>
        </p:spPr>
      </p:sp>
      <p:sp>
        <p:nvSpPr>
          <p:cNvPr id="69634" name="Notes Placeholder 2"/>
          <p:cNvSpPr>
            <a:spLocks noGrp="1"/>
          </p:cNvSpPr>
          <p:nvPr>
            <p:ph type="body" idx="1"/>
          </p:nvPr>
        </p:nvSpPr>
        <p:spPr/>
        <p:txBody>
          <a:bodyPr/>
          <a:lstStyle/>
          <a:p>
            <a:pPr eaLnBrk="1" hangingPunct="1"/>
            <a:endParaRPr lang="en-US" smtClean="0"/>
          </a:p>
        </p:txBody>
      </p:sp>
      <p:sp>
        <p:nvSpPr>
          <p:cNvPr id="69635" name="Date Placeholder 3"/>
          <p:cNvSpPr>
            <a:spLocks noGrp="1"/>
          </p:cNvSpPr>
          <p:nvPr>
            <p:ph type="dt" sz="quarter" idx="1"/>
          </p:nvPr>
        </p:nvSpPr>
        <p:spPr>
          <a:noFill/>
        </p:spPr>
        <p:txBody>
          <a:bodyPr/>
          <a:lstStyle/>
          <a:p>
            <a:fld id="{199A69EC-24EB-4700-BA55-57F12A824A7C}" type="datetime1">
              <a:rPr lang="en-US"/>
              <a:pPr/>
              <a:t>2/16/2011</a:t>
            </a:fld>
            <a:endParaRPr lang="en-US"/>
          </a:p>
        </p:txBody>
      </p:sp>
      <p:sp>
        <p:nvSpPr>
          <p:cNvPr id="69636" name="Slide Number Placeholder 4"/>
          <p:cNvSpPr>
            <a:spLocks noGrp="1"/>
          </p:cNvSpPr>
          <p:nvPr>
            <p:ph type="sldNum" sz="quarter" idx="5"/>
          </p:nvPr>
        </p:nvSpPr>
        <p:spPr>
          <a:noFill/>
        </p:spPr>
        <p:txBody>
          <a:bodyPr/>
          <a:lstStyle/>
          <a:p>
            <a:fld id="{25CD3E11-0C35-485A-A05A-EA674F309045}" type="slidenum">
              <a:rPr lang="en-US"/>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7C148B92-C275-4B16-B851-1B595E346CF2}" type="datetime1">
              <a:rPr lang="en-US"/>
              <a:pPr/>
              <a:t>2/16/2011</a:t>
            </a:fld>
            <a:endParaRPr lang="en-US"/>
          </a:p>
        </p:txBody>
      </p:sp>
      <p:sp>
        <p:nvSpPr>
          <p:cNvPr id="22530" name="Rectangle 2"/>
          <p:cNvSpPr>
            <a:spLocks noGrp="1" noRot="1" noChangeAspect="1" noChangeArrowheads="1" noTextEdit="1"/>
          </p:cNvSpPr>
          <p:nvPr>
            <p:ph type="sldImg"/>
          </p:nvPr>
        </p:nvSpPr>
        <p:spPr>
          <a:xfrm>
            <a:off x="1254125" y="719138"/>
            <a:ext cx="4806950" cy="3603625"/>
          </a:xfrm>
          <a:ln cap="flat"/>
        </p:spPr>
      </p:sp>
      <p:sp>
        <p:nvSpPr>
          <p:cNvPr id="2253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254125" y="719138"/>
            <a:ext cx="4806950" cy="3603625"/>
          </a:xfrm>
          <a:ln/>
        </p:spPr>
      </p:sp>
      <p:sp>
        <p:nvSpPr>
          <p:cNvPr id="24578" name="Notes Placeholder 2"/>
          <p:cNvSpPr>
            <a:spLocks noGrp="1"/>
          </p:cNvSpPr>
          <p:nvPr>
            <p:ph type="body" idx="1"/>
          </p:nvPr>
        </p:nvSpPr>
        <p:spPr/>
        <p:txBody>
          <a:bodyPr/>
          <a:lstStyle/>
          <a:p>
            <a:pPr eaLnBrk="1" hangingPunct="1"/>
            <a:r>
              <a:rPr lang="en-US" smtClean="0"/>
              <a:t>Topo basemap option…pastel colors allow overlay graphics to stand out.</a:t>
            </a:r>
          </a:p>
          <a:p>
            <a:pPr eaLnBrk="1" hangingPunct="1"/>
            <a:endParaRPr lang="en-US" smtClean="0"/>
          </a:p>
          <a:p>
            <a:pPr eaLnBrk="1" hangingPunct="1"/>
            <a:r>
              <a:rPr lang="en-US" smtClean="0"/>
              <a:t>Note new layers in CMF Base Map…very convenient for user to pick what they want.</a:t>
            </a:r>
          </a:p>
        </p:txBody>
      </p:sp>
      <p:sp>
        <p:nvSpPr>
          <p:cNvPr id="24579" name="Date Placeholder 3"/>
          <p:cNvSpPr>
            <a:spLocks noGrp="1"/>
          </p:cNvSpPr>
          <p:nvPr>
            <p:ph type="dt" sz="quarter" idx="1"/>
          </p:nvPr>
        </p:nvSpPr>
        <p:spPr>
          <a:noFill/>
        </p:spPr>
        <p:txBody>
          <a:bodyPr/>
          <a:lstStyle/>
          <a:p>
            <a:fld id="{8EE2E5D0-FA5B-4C59-8718-536064E56E67}" type="datetime1">
              <a:rPr lang="en-US"/>
              <a:pPr/>
              <a:t>2/16/2011</a:t>
            </a:fld>
            <a:endParaRPr lang="en-US"/>
          </a:p>
        </p:txBody>
      </p:sp>
      <p:sp>
        <p:nvSpPr>
          <p:cNvPr id="24580" name="Slide Number Placeholder 4"/>
          <p:cNvSpPr>
            <a:spLocks noGrp="1"/>
          </p:cNvSpPr>
          <p:nvPr>
            <p:ph type="sldNum" sz="quarter" idx="5"/>
          </p:nvPr>
        </p:nvSpPr>
        <p:spPr>
          <a:noFill/>
        </p:spPr>
        <p:txBody>
          <a:bodyPr/>
          <a:lstStyle/>
          <a:p>
            <a:fld id="{8DC8D6B4-1EE5-486B-8998-5B0E113E3B2A}"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xfrm>
            <a:off x="1254125" y="719138"/>
            <a:ext cx="4806950" cy="3603625"/>
          </a:xfrm>
          <a:ln/>
        </p:spPr>
      </p:sp>
      <p:sp>
        <p:nvSpPr>
          <p:cNvPr id="26626" name="Notes Placeholder 2"/>
          <p:cNvSpPr>
            <a:spLocks noGrp="1"/>
          </p:cNvSpPr>
          <p:nvPr>
            <p:ph type="body" idx="1"/>
          </p:nvPr>
        </p:nvSpPr>
        <p:spPr/>
        <p:txBody>
          <a:bodyPr/>
          <a:lstStyle/>
          <a:p>
            <a:pPr eaLnBrk="1" hangingPunct="1"/>
            <a:r>
              <a:rPr lang="en-US" smtClean="0"/>
              <a:t>Same extent with Bing Imagery</a:t>
            </a:r>
          </a:p>
        </p:txBody>
      </p:sp>
      <p:sp>
        <p:nvSpPr>
          <p:cNvPr id="26627" name="Date Placeholder 3"/>
          <p:cNvSpPr>
            <a:spLocks noGrp="1"/>
          </p:cNvSpPr>
          <p:nvPr>
            <p:ph type="dt" sz="quarter" idx="1"/>
          </p:nvPr>
        </p:nvSpPr>
        <p:spPr>
          <a:noFill/>
        </p:spPr>
        <p:txBody>
          <a:bodyPr/>
          <a:lstStyle/>
          <a:p>
            <a:fld id="{56305515-301E-48B8-9A51-3F0B6E292223}" type="datetime1">
              <a:rPr lang="en-US"/>
              <a:pPr/>
              <a:t>2/16/2011</a:t>
            </a:fld>
            <a:endParaRPr lang="en-US"/>
          </a:p>
        </p:txBody>
      </p:sp>
      <p:sp>
        <p:nvSpPr>
          <p:cNvPr id="26628" name="Slide Number Placeholder 4"/>
          <p:cNvSpPr>
            <a:spLocks noGrp="1"/>
          </p:cNvSpPr>
          <p:nvPr>
            <p:ph type="sldNum" sz="quarter" idx="5"/>
          </p:nvPr>
        </p:nvSpPr>
        <p:spPr>
          <a:noFill/>
        </p:spPr>
        <p:txBody>
          <a:bodyPr/>
          <a:lstStyle/>
          <a:p>
            <a:fld id="{B98C9E93-7D33-4D22-A76F-6A8A75B6E4D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1254125" y="719138"/>
            <a:ext cx="4806950" cy="3603625"/>
          </a:xfrm>
          <a:ln/>
        </p:spPr>
      </p:sp>
      <p:sp>
        <p:nvSpPr>
          <p:cNvPr id="28674" name="Notes Placeholder 2"/>
          <p:cNvSpPr>
            <a:spLocks noGrp="1"/>
          </p:cNvSpPr>
          <p:nvPr>
            <p:ph type="body" idx="1"/>
          </p:nvPr>
        </p:nvSpPr>
        <p:spPr/>
        <p:txBody>
          <a:bodyPr/>
          <a:lstStyle/>
          <a:p>
            <a:pPr eaLnBrk="1" hangingPunct="1"/>
            <a:r>
              <a:rPr lang="en-US" smtClean="0"/>
              <a:t>And now with NOAA chart.</a:t>
            </a:r>
          </a:p>
          <a:p>
            <a:pPr eaLnBrk="1" hangingPunct="1"/>
            <a:endParaRPr lang="en-US" smtClean="0"/>
          </a:p>
          <a:p>
            <a:pPr eaLnBrk="1" hangingPunct="1"/>
            <a:r>
              <a:rPr lang="en-US" smtClean="0"/>
              <a:t>The dialog box shows the configuration setup are for the new R21 Interface.</a:t>
            </a:r>
          </a:p>
        </p:txBody>
      </p:sp>
      <p:sp>
        <p:nvSpPr>
          <p:cNvPr id="28675" name="Date Placeholder 3"/>
          <p:cNvSpPr>
            <a:spLocks noGrp="1"/>
          </p:cNvSpPr>
          <p:nvPr>
            <p:ph type="dt" sz="quarter" idx="1"/>
          </p:nvPr>
        </p:nvSpPr>
        <p:spPr>
          <a:noFill/>
        </p:spPr>
        <p:txBody>
          <a:bodyPr/>
          <a:lstStyle/>
          <a:p>
            <a:fld id="{ADE6D954-D8E8-41CC-BB9F-3405069EECF8}" type="datetime1">
              <a:rPr lang="en-US"/>
              <a:pPr/>
              <a:t>2/16/2011</a:t>
            </a:fld>
            <a:endParaRPr lang="en-US"/>
          </a:p>
        </p:txBody>
      </p:sp>
      <p:sp>
        <p:nvSpPr>
          <p:cNvPr id="28676" name="Slide Number Placeholder 4"/>
          <p:cNvSpPr>
            <a:spLocks noGrp="1"/>
          </p:cNvSpPr>
          <p:nvPr>
            <p:ph type="sldNum" sz="quarter" idx="5"/>
          </p:nvPr>
        </p:nvSpPr>
        <p:spPr>
          <a:noFill/>
        </p:spPr>
        <p:txBody>
          <a:bodyPr/>
          <a:lstStyle/>
          <a:p>
            <a:fld id="{81C598C5-E536-484B-B973-DDBEC453854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dt" sz="quarter" idx="1"/>
          </p:nvPr>
        </p:nvSpPr>
        <p:spPr>
          <a:noFill/>
        </p:spPr>
        <p:txBody>
          <a:bodyPr/>
          <a:lstStyle/>
          <a:p>
            <a:fld id="{A75A2DE3-4221-4279-8363-347B4A015747}" type="datetime1">
              <a:rPr lang="en-US"/>
              <a:pPr/>
              <a:t>2/16/2011</a:t>
            </a:fld>
            <a:endParaRPr lang="en-US"/>
          </a:p>
        </p:txBody>
      </p:sp>
      <p:sp>
        <p:nvSpPr>
          <p:cNvPr id="30722" name="Rectangle 2"/>
          <p:cNvSpPr>
            <a:spLocks noGrp="1" noRot="1" noChangeAspect="1" noChangeArrowheads="1" noTextEdit="1"/>
          </p:cNvSpPr>
          <p:nvPr>
            <p:ph type="sldImg"/>
          </p:nvPr>
        </p:nvSpPr>
        <p:spPr>
          <a:xfrm>
            <a:off x="1254125" y="719138"/>
            <a:ext cx="4806950" cy="3603625"/>
          </a:xfrm>
          <a:ln cap="flat"/>
        </p:spPr>
      </p:sp>
      <p:sp>
        <p:nvSpPr>
          <p:cNvPr id="30723" name="Rectangle 3"/>
          <p:cNvSpPr>
            <a:spLocks noGrp="1" noChangeArrowheads="1"/>
          </p:cNvSpPr>
          <p:nvPr>
            <p:ph type="body" idx="1"/>
          </p:nvPr>
        </p:nvSpPr>
        <p:spPr/>
        <p:txBody>
          <a:bodyPr/>
          <a:lstStyle/>
          <a:p>
            <a:pPr eaLnBrk="1" hangingPunct="1"/>
            <a:r>
              <a:rPr lang="en-US" smtClean="0"/>
              <a:t>R21 Interface summary</a:t>
            </a:r>
          </a:p>
          <a:p>
            <a:pPr eaLnBrk="1" hangingPunct="1"/>
            <a:endParaRPr lang="en-US" smtClean="0"/>
          </a:p>
          <a:p>
            <a:pPr eaLnBrk="1" hangingPunct="1"/>
            <a:r>
              <a:rPr lang="en-US" smtClean="0"/>
              <a:t>We are treating the R21 ellipse dimensions as the 95% containment contour.  To be consistent with LKP and general SAR terminology, we probably should display the 50% (probable error) containment contour as a solid, filled ellipse and the three-times-probable-error (99%) containment contour as a dashed ellipse.  Both values may be computed from the "95%" data we are being given by using simple equations.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254125" y="719138"/>
            <a:ext cx="4806950" cy="3603625"/>
          </a:xfrm>
          <a:ln/>
        </p:spPr>
      </p:sp>
      <p:sp>
        <p:nvSpPr>
          <p:cNvPr id="32770" name="Notes Placeholder 2"/>
          <p:cNvSpPr>
            <a:spLocks noGrp="1"/>
          </p:cNvSpPr>
          <p:nvPr>
            <p:ph type="body" idx="1"/>
          </p:nvPr>
        </p:nvSpPr>
        <p:spPr/>
        <p:txBody>
          <a:bodyPr/>
          <a:lstStyle/>
          <a:p>
            <a:pPr eaLnBrk="1" hangingPunct="1"/>
            <a:r>
              <a:rPr lang="en-US" smtClean="0"/>
              <a:t>Sample R21 graphic layer and how it can directly feed SAROPS drift scenarios.</a:t>
            </a:r>
          </a:p>
        </p:txBody>
      </p:sp>
      <p:sp>
        <p:nvSpPr>
          <p:cNvPr id="32771" name="Date Placeholder 3"/>
          <p:cNvSpPr>
            <a:spLocks noGrp="1"/>
          </p:cNvSpPr>
          <p:nvPr>
            <p:ph type="dt" sz="quarter" idx="1"/>
          </p:nvPr>
        </p:nvSpPr>
        <p:spPr>
          <a:noFill/>
        </p:spPr>
        <p:txBody>
          <a:bodyPr/>
          <a:lstStyle/>
          <a:p>
            <a:fld id="{AFA82F78-78B0-48EB-85E9-7D37F28BDFB7}" type="datetime1">
              <a:rPr lang="en-US"/>
              <a:pPr/>
              <a:t>2/16/2011</a:t>
            </a:fld>
            <a:endParaRPr lang="en-US"/>
          </a:p>
        </p:txBody>
      </p:sp>
      <p:sp>
        <p:nvSpPr>
          <p:cNvPr id="32772" name="Slide Number Placeholder 4"/>
          <p:cNvSpPr>
            <a:spLocks noGrp="1"/>
          </p:cNvSpPr>
          <p:nvPr>
            <p:ph type="sldNum" sz="quarter" idx="5"/>
          </p:nvPr>
        </p:nvSpPr>
        <p:spPr>
          <a:noFill/>
        </p:spPr>
        <p:txBody>
          <a:bodyPr/>
          <a:lstStyle/>
          <a:p>
            <a:fld id="{609DB657-89DB-4528-81FA-0E207F24300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grpSp>
        </p:grpSp>
      </p:grpSp>
      <p:sp>
        <p:nvSpPr>
          <p:cNvPr id="323650" name="Rectangle 66"/>
          <p:cNvSpPr>
            <a:spLocks noGrp="1" noChangeArrowheads="1"/>
          </p:cNvSpPr>
          <p:nvPr>
            <p:ph type="ctrTitle" sz="quarter"/>
          </p:nvPr>
        </p:nvSpPr>
        <p:spPr>
          <a:xfrm>
            <a:off x="685800" y="1692275"/>
            <a:ext cx="7772400" cy="1736725"/>
          </a:xfrm>
          <a:prstGeom prst="rect">
            <a:avLst/>
          </a:prstGeom>
        </p:spPr>
        <p:txBody>
          <a:bodyPr anchor="b"/>
          <a:lstStyle>
            <a:lvl1pPr>
              <a:defRPr sz="5400"/>
            </a:lvl1pPr>
          </a:lstStyle>
          <a:p>
            <a:r>
              <a:rPr lang="en-US"/>
              <a:t>Click to edit Master title style</a:t>
            </a:r>
          </a:p>
        </p:txBody>
      </p:sp>
      <p:sp>
        <p:nvSpPr>
          <p:cNvPr id="323651" name="Rectangle 67"/>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a:prstGeom prst="rect">
            <a:avLst/>
          </a:prstGeom>
        </p:spPr>
        <p:txBody>
          <a:bodyPr/>
          <a:lstStyle>
            <a:lvl1pPr eaLnBrk="0" hangingPunct="0">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a:prstGeom prst="rect">
            <a:avLst/>
          </a:prstGeom>
        </p:spPr>
        <p:txBody>
          <a:bodyPr/>
          <a:lstStyle>
            <a:lvl1pPr eaLnBrk="0" hangingPunct="0">
              <a:defRPr/>
            </a:lvl1pPr>
          </a:lstStyle>
          <a:p>
            <a:pPr>
              <a:defRPr/>
            </a:pPr>
            <a:r>
              <a:rPr lang="en-US"/>
              <a:t>SAROPS PMR (9/22/2010)  C3CEN PLC2</a:t>
            </a: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85A53246-451D-474A-9402-273917E252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6" name="Slide Number Placeholder 5"/>
          <p:cNvSpPr>
            <a:spLocks noGrp="1"/>
          </p:cNvSpPr>
          <p:nvPr>
            <p:ph type="sldNum" sz="quarter" idx="12"/>
          </p:nvPr>
        </p:nvSpPr>
        <p:spPr/>
        <p:txBody>
          <a:bodyPr/>
          <a:lstStyle>
            <a:lvl1pPr>
              <a:defRPr/>
            </a:lvl1pPr>
          </a:lstStyle>
          <a:p>
            <a:pPr>
              <a:defRPr/>
            </a:pPr>
            <a:fld id="{18BFF0CD-78C4-4133-BCAA-584862A1FA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6" name="Slide Number Placeholder 5"/>
          <p:cNvSpPr>
            <a:spLocks noGrp="1"/>
          </p:cNvSpPr>
          <p:nvPr>
            <p:ph type="sldNum" sz="quarter" idx="12"/>
          </p:nvPr>
        </p:nvSpPr>
        <p:spPr/>
        <p:txBody>
          <a:bodyPr/>
          <a:lstStyle>
            <a:lvl1pPr>
              <a:defRPr/>
            </a:lvl1pPr>
          </a:lstStyle>
          <a:p>
            <a:pPr>
              <a:defRPr/>
            </a:pPr>
            <a:fld id="{2C0CD700-A1AB-4DE3-8FAE-4D3A4AB9B6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6" name="Slide Number Placeholder 5"/>
          <p:cNvSpPr>
            <a:spLocks noGrp="1"/>
          </p:cNvSpPr>
          <p:nvPr>
            <p:ph type="sldNum" sz="quarter" idx="12"/>
          </p:nvPr>
        </p:nvSpPr>
        <p:spPr/>
        <p:txBody>
          <a:bodyPr/>
          <a:lstStyle>
            <a:lvl1pPr>
              <a:defRPr/>
            </a:lvl1pPr>
          </a:lstStyle>
          <a:p>
            <a:pPr>
              <a:defRPr/>
            </a:pPr>
            <a:fld id="{665796D0-12BA-44E3-A37C-E33F1CD181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7" name="Slide Number Placeholder 6"/>
          <p:cNvSpPr>
            <a:spLocks noGrp="1"/>
          </p:cNvSpPr>
          <p:nvPr>
            <p:ph type="sldNum" sz="quarter" idx="12"/>
          </p:nvPr>
        </p:nvSpPr>
        <p:spPr/>
        <p:txBody>
          <a:bodyPr/>
          <a:lstStyle>
            <a:lvl1pPr>
              <a:defRPr/>
            </a:lvl1pPr>
          </a:lstStyle>
          <a:p>
            <a:pPr>
              <a:defRPr/>
            </a:pPr>
            <a:fld id="{0C4F4CC6-3481-418D-AB17-4158FE8A79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9" name="Slide Number Placeholder 8"/>
          <p:cNvSpPr>
            <a:spLocks noGrp="1"/>
          </p:cNvSpPr>
          <p:nvPr>
            <p:ph type="sldNum" sz="quarter" idx="12"/>
          </p:nvPr>
        </p:nvSpPr>
        <p:spPr/>
        <p:txBody>
          <a:bodyPr/>
          <a:lstStyle>
            <a:lvl1pPr>
              <a:defRPr/>
            </a:lvl1pPr>
          </a:lstStyle>
          <a:p>
            <a:pPr>
              <a:defRPr/>
            </a:pPr>
            <a:fld id="{F3BF6F2D-2698-424B-B69C-08CC299824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5" name="Slide Number Placeholder 4"/>
          <p:cNvSpPr>
            <a:spLocks noGrp="1"/>
          </p:cNvSpPr>
          <p:nvPr>
            <p:ph type="sldNum" sz="quarter" idx="12"/>
          </p:nvPr>
        </p:nvSpPr>
        <p:spPr/>
        <p:txBody>
          <a:bodyPr/>
          <a:lstStyle>
            <a:lvl1pPr>
              <a:defRPr/>
            </a:lvl1pPr>
          </a:lstStyle>
          <a:p>
            <a:pPr>
              <a:defRPr/>
            </a:pPr>
            <a:fld id="{1A91A58E-9AB7-448C-BEB0-BE446650D6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4" name="Slide Number Placeholder 3"/>
          <p:cNvSpPr>
            <a:spLocks noGrp="1"/>
          </p:cNvSpPr>
          <p:nvPr>
            <p:ph type="sldNum" sz="quarter" idx="12"/>
          </p:nvPr>
        </p:nvSpPr>
        <p:spPr/>
        <p:txBody>
          <a:bodyPr/>
          <a:lstStyle>
            <a:lvl1pPr>
              <a:defRPr/>
            </a:lvl1pPr>
          </a:lstStyle>
          <a:p>
            <a:pPr>
              <a:defRPr/>
            </a:pPr>
            <a:fld id="{C50EF2FB-6E48-4092-BD3F-0B01595931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7" name="Slide Number Placeholder 6"/>
          <p:cNvSpPr>
            <a:spLocks noGrp="1"/>
          </p:cNvSpPr>
          <p:nvPr>
            <p:ph type="sldNum" sz="quarter" idx="12"/>
          </p:nvPr>
        </p:nvSpPr>
        <p:spPr/>
        <p:txBody>
          <a:bodyPr/>
          <a:lstStyle>
            <a:lvl1pPr>
              <a:defRPr/>
            </a:lvl1pPr>
          </a:lstStyle>
          <a:p>
            <a:pPr>
              <a:defRPr/>
            </a:pPr>
            <a:fld id="{74E89AA4-9969-45C5-A88A-562A6F36CA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a:defRPr/>
            </a:pPr>
            <a:r>
              <a:rPr lang="en-US"/>
              <a:t>SAROPS PMR (9/22/2010)  C3CEN PLC2</a:t>
            </a:r>
          </a:p>
        </p:txBody>
      </p:sp>
      <p:sp>
        <p:nvSpPr>
          <p:cNvPr id="7" name="Slide Number Placeholder 6"/>
          <p:cNvSpPr>
            <a:spLocks noGrp="1"/>
          </p:cNvSpPr>
          <p:nvPr>
            <p:ph type="sldNum" sz="quarter" idx="12"/>
          </p:nvPr>
        </p:nvSpPr>
        <p:spPr/>
        <p:txBody>
          <a:bodyPr/>
          <a:lstStyle>
            <a:lvl1pPr>
              <a:defRPr/>
            </a:lvl1pPr>
          </a:lstStyle>
          <a:p>
            <a:pPr>
              <a:defRPr/>
            </a:pPr>
            <a:fld id="{F75CCA6F-27DA-4B37-BE0A-A1011100B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p>
        </p:txBody>
      </p:sp>
      <p:sp>
        <p:nvSpPr>
          <p:cNvPr id="32263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29DD720C-CE54-4DF0-8BD4-AF07366474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aging.asascience.com/sarop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5411788"/>
            <a:ext cx="9144000" cy="1508125"/>
          </a:xfrm>
          <a:prstGeom prst="rect">
            <a:avLst/>
          </a:prstGeom>
          <a:noFill/>
        </p:spPr>
        <p:txBody>
          <a:bodyPr>
            <a:spAutoFit/>
          </a:bodyPr>
          <a:lstStyle/>
          <a:p>
            <a:pPr eaLnBrk="0" hangingPunct="0">
              <a:defRPr/>
            </a:pPr>
            <a:r>
              <a:rPr lang="en-US" sz="4400" b="1" dirty="0">
                <a:solidFill>
                  <a:srgbClr val="000096"/>
                </a:solidFill>
              </a:rPr>
              <a:t>S</a:t>
            </a:r>
            <a:r>
              <a:rPr lang="en-US" sz="4400" b="1" dirty="0"/>
              <a:t>   </a:t>
            </a:r>
            <a:r>
              <a:rPr lang="en-US" sz="4400" b="1" dirty="0">
                <a:solidFill>
                  <a:srgbClr val="29FFFF"/>
                </a:solidFill>
              </a:rPr>
              <a:t>A</a:t>
            </a:r>
            <a:r>
              <a:rPr lang="en-US" sz="4400" b="1" dirty="0"/>
              <a:t>   </a:t>
            </a:r>
            <a:r>
              <a:rPr lang="en-US" sz="4400" b="1" dirty="0">
                <a:solidFill>
                  <a:srgbClr val="38DA0A"/>
                </a:solidFill>
              </a:rPr>
              <a:t>R</a:t>
            </a:r>
            <a:r>
              <a:rPr lang="en-US" sz="4400" b="1" dirty="0"/>
              <a:t>   </a:t>
            </a:r>
            <a:r>
              <a:rPr lang="en-US" sz="4400" b="1" dirty="0">
                <a:solidFill>
                  <a:srgbClr val="FFF80A"/>
                </a:solidFill>
              </a:rPr>
              <a:t>O</a:t>
            </a:r>
            <a:r>
              <a:rPr lang="en-US" sz="4400" b="1" dirty="0"/>
              <a:t>   </a:t>
            </a:r>
            <a:r>
              <a:rPr lang="en-US" sz="4400" b="1" dirty="0">
                <a:solidFill>
                  <a:srgbClr val="E37410"/>
                </a:solidFill>
              </a:rPr>
              <a:t>P</a:t>
            </a:r>
            <a:r>
              <a:rPr lang="en-US" sz="4400" b="1" dirty="0"/>
              <a:t>   </a:t>
            </a:r>
            <a:r>
              <a:rPr lang="en-US" sz="4400" b="1" dirty="0">
                <a:solidFill>
                  <a:srgbClr val="800000"/>
                </a:solidFill>
              </a:rPr>
              <a:t>S</a:t>
            </a:r>
          </a:p>
          <a:p>
            <a:pPr eaLnBrk="0" hangingPunct="0">
              <a:defRPr/>
            </a:pPr>
            <a:r>
              <a:rPr lang="en-US" sz="2400" dirty="0">
                <a:solidFill>
                  <a:schemeClr val="bg1"/>
                </a:solidFill>
                <a:latin typeface="+mj-lt"/>
              </a:rPr>
              <a:t>FY11/12 Plans</a:t>
            </a:r>
          </a:p>
          <a:p>
            <a:pPr eaLnBrk="0" hangingPunct="0">
              <a:defRPr/>
            </a:pPr>
            <a:r>
              <a:rPr lang="en-US" sz="2400" dirty="0">
                <a:solidFill>
                  <a:schemeClr val="bg1"/>
                </a:solidFill>
                <a:latin typeface="+mj-lt"/>
              </a:rPr>
              <a:t>Robert Netsch, C3CEN	                                                   2/17/11</a:t>
            </a:r>
            <a:endParaRPr lang="en-US" sz="4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pPr eaLnBrk="0" hangingPunct="0"/>
            <a:endParaRPr lang="en-US"/>
          </a:p>
        </p:txBody>
      </p:sp>
      <p:sp>
        <p:nvSpPr>
          <p:cNvPr id="33794"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pPr eaLnBrk="0" hangingPunct="0"/>
            <a:r>
              <a:rPr lang="en-US"/>
              <a:t>SAROPS PMR (9/22/2010)  C3CEN PLC2</a:t>
            </a:r>
          </a:p>
        </p:txBody>
      </p:sp>
      <p:sp>
        <p:nvSpPr>
          <p:cNvPr id="6" name="Slide Number Placeholder 5"/>
          <p:cNvSpPr>
            <a:spLocks noGrp="1"/>
          </p:cNvSpPr>
          <p:nvPr>
            <p:ph type="sldNum" sz="quarter" idx="4294967295"/>
          </p:nvPr>
        </p:nvSpPr>
        <p:spPr/>
        <p:txBody>
          <a:bodyPr/>
          <a:lstStyle/>
          <a:p>
            <a:pPr>
              <a:defRPr/>
            </a:pPr>
            <a:fld id="{7379CCF0-91BF-439D-8C0D-F45349BDB8E7}" type="slidenum">
              <a:rPr lang="en-US" smtClean="0"/>
              <a:pPr>
                <a:defRPr/>
              </a:pPr>
              <a:t>10</a:t>
            </a:fld>
            <a:endParaRPr lang="en-US"/>
          </a:p>
        </p:txBody>
      </p:sp>
      <p:pic>
        <p:nvPicPr>
          <p:cNvPr id="3379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45EED581-6709-4452-AD37-0ACE8DAFF93F}" type="slidenum">
              <a:rPr lang="en-US" smtClean="0"/>
              <a:pPr>
                <a:defRPr/>
              </a:pPr>
              <a:t>11</a:t>
            </a:fld>
            <a:endParaRPr lang="en-US" dirty="0"/>
          </a:p>
        </p:txBody>
      </p:sp>
      <p:sp>
        <p:nvSpPr>
          <p:cNvPr id="8" name="Rectangle 7"/>
          <p:cNvSpPr/>
          <p:nvPr/>
        </p:nvSpPr>
        <p:spPr>
          <a:xfrm rot="19591662">
            <a:off x="-284812" y="216639"/>
            <a:ext cx="2917799" cy="1754327"/>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Flare</a:t>
            </a:r>
            <a:b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Scenario</a:t>
            </a:r>
          </a:p>
        </p:txBody>
      </p:sp>
      <p:sp>
        <p:nvSpPr>
          <p:cNvPr id="35843" name="TextBox 6"/>
          <p:cNvSpPr txBox="1">
            <a:spLocks noChangeArrowheads="1"/>
          </p:cNvSpPr>
          <p:nvPr/>
        </p:nvSpPr>
        <p:spPr bwMode="auto">
          <a:xfrm>
            <a:off x="1524000" y="3124200"/>
            <a:ext cx="6248400" cy="1754188"/>
          </a:xfrm>
          <a:prstGeom prst="rect">
            <a:avLst/>
          </a:prstGeom>
          <a:noFill/>
          <a:ln w="9525">
            <a:noFill/>
            <a:miter lim="800000"/>
            <a:headEnd/>
            <a:tailEnd/>
          </a:ln>
        </p:spPr>
        <p:txBody>
          <a:bodyPr>
            <a:spAutoFit/>
          </a:bodyPr>
          <a:lstStyle/>
          <a:p>
            <a:pPr eaLnBrk="0" hangingPunct="0">
              <a:buFont typeface="Arial" charset="0"/>
              <a:buChar char="•"/>
            </a:pPr>
            <a:r>
              <a:rPr lang="en-US"/>
              <a:t>  No more separate Flare Cone Calculator</a:t>
            </a:r>
          </a:p>
          <a:p>
            <a:pPr eaLnBrk="0" hangingPunct="0">
              <a:buFont typeface="Arial" charset="0"/>
              <a:buChar char="•"/>
            </a:pPr>
            <a:endParaRPr lang="en-US"/>
          </a:p>
          <a:p>
            <a:pPr eaLnBrk="0" hangingPunct="0">
              <a:buFont typeface="Arial" charset="0"/>
              <a:buChar char="•"/>
            </a:pPr>
            <a:r>
              <a:rPr lang="en-US"/>
              <a:t>  No more tracing</a:t>
            </a:r>
            <a:br>
              <a:rPr lang="en-US"/>
            </a:br>
            <a:endParaRPr lang="en-US"/>
          </a:p>
          <a:p>
            <a:pPr eaLnBrk="0" hangingPunct="0">
              <a:buFont typeface="Arial" charset="0"/>
              <a:buChar char="•"/>
            </a:pPr>
            <a:r>
              <a:rPr lang="en-US"/>
              <a:t>  Flare calculator fully integrated as SAROPS scenario</a:t>
            </a:r>
            <a:br>
              <a:rPr lang="en-US"/>
            </a:br>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5F47CF2D-4FB0-4EA7-A824-AF12C6CB22E0}" type="slidenum">
              <a:rPr lang="en-US" smtClean="0"/>
              <a:pPr>
                <a:defRPr/>
              </a:pPr>
              <a:t>12</a:t>
            </a:fld>
            <a:endParaRPr lang="en-US" dirty="0"/>
          </a:p>
        </p:txBody>
      </p:sp>
      <p:sp>
        <p:nvSpPr>
          <p:cNvPr id="8" name="Rectangle 7"/>
          <p:cNvSpPr/>
          <p:nvPr/>
        </p:nvSpPr>
        <p:spPr>
          <a:xfrm rot="19591662">
            <a:off x="-469681" y="537542"/>
            <a:ext cx="4042168" cy="1446550"/>
          </a:xfrm>
          <a:prstGeom prst="rect">
            <a:avLst/>
          </a:prstGeom>
          <a:noFill/>
        </p:spPr>
        <p:txBody>
          <a:bodyPr wrap="none">
            <a:spAutoFit/>
          </a:bodyPr>
          <a:lstStyle/>
          <a:p>
            <a:pPr algn="ctr" eaLnBrk="0" hangingPunct="0">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Anchored</a:t>
            </a:r>
            <a:b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Search Objects</a:t>
            </a:r>
          </a:p>
        </p:txBody>
      </p:sp>
      <p:sp>
        <p:nvSpPr>
          <p:cNvPr id="37891" name="TextBox 6"/>
          <p:cNvSpPr txBox="1">
            <a:spLocks noChangeArrowheads="1"/>
          </p:cNvSpPr>
          <p:nvPr/>
        </p:nvSpPr>
        <p:spPr bwMode="auto">
          <a:xfrm>
            <a:off x="1524000" y="2057400"/>
            <a:ext cx="7620000" cy="1739900"/>
          </a:xfrm>
          <a:prstGeom prst="rect">
            <a:avLst/>
          </a:prstGeom>
          <a:noFill/>
          <a:ln w="9525">
            <a:noFill/>
            <a:miter lim="800000"/>
            <a:headEnd/>
            <a:tailEnd/>
          </a:ln>
        </p:spPr>
        <p:txBody>
          <a:bodyPr>
            <a:spAutoFit/>
          </a:bodyPr>
          <a:lstStyle/>
          <a:p>
            <a:pPr eaLnBrk="0" hangingPunct="0">
              <a:buFont typeface="Arial" charset="0"/>
              <a:buChar char="•"/>
            </a:pPr>
            <a:r>
              <a:rPr lang="en-US"/>
              <a:t>  Flare scenario was impetus</a:t>
            </a:r>
          </a:p>
          <a:p>
            <a:pPr eaLnBrk="0" hangingPunct="0">
              <a:buFont typeface="Arial" charset="0"/>
              <a:buChar char="•"/>
            </a:pPr>
            <a:endParaRPr lang="en-US"/>
          </a:p>
          <a:p>
            <a:pPr eaLnBrk="0" hangingPunct="0">
              <a:buFont typeface="Arial" charset="0"/>
              <a:buChar char="•"/>
            </a:pPr>
            <a:r>
              <a:rPr lang="en-US"/>
              <a:t>  Search Object property, applies to any scenario type</a:t>
            </a:r>
            <a:br>
              <a:rPr lang="en-US"/>
            </a:br>
            <a:endParaRPr lang="en-US"/>
          </a:p>
          <a:p>
            <a:pPr eaLnBrk="0" hangingPunct="0">
              <a:buFont typeface="Arial" charset="0"/>
              <a:buChar char="•"/>
            </a:pPr>
            <a:r>
              <a:rPr lang="en-US"/>
              <a:t>  Search Object is eligible to anchor (statistically) based on bathymetry</a:t>
            </a:r>
            <a:br>
              <a:rPr lang="en-US"/>
            </a:br>
            <a:endParaRPr lang="en-US"/>
          </a:p>
        </p:txBody>
      </p:sp>
      <p:pic>
        <p:nvPicPr>
          <p:cNvPr id="37892" name="Picture 5"/>
          <p:cNvPicPr>
            <a:picLocks noChangeAspect="1" noChangeArrowheads="1"/>
          </p:cNvPicPr>
          <p:nvPr/>
        </p:nvPicPr>
        <p:blipFill>
          <a:blip r:embed="rId3"/>
          <a:srcRect/>
          <a:stretch>
            <a:fillRect/>
          </a:stretch>
        </p:blipFill>
        <p:spPr bwMode="auto">
          <a:xfrm>
            <a:off x="5181600" y="4267200"/>
            <a:ext cx="2886075" cy="2590800"/>
          </a:xfrm>
          <a:prstGeom prst="rect">
            <a:avLst/>
          </a:prstGeom>
          <a:noFill/>
          <a:ln w="9525">
            <a:noFill/>
            <a:miter lim="800000"/>
            <a:headEnd/>
            <a:tailEnd/>
          </a:ln>
        </p:spPr>
      </p:pic>
      <p:pic>
        <p:nvPicPr>
          <p:cNvPr id="37893" name="Picture 6"/>
          <p:cNvPicPr>
            <a:picLocks noChangeAspect="1" noChangeArrowheads="1"/>
          </p:cNvPicPr>
          <p:nvPr/>
        </p:nvPicPr>
        <p:blipFill>
          <a:blip r:embed="rId4"/>
          <a:srcRect/>
          <a:stretch>
            <a:fillRect/>
          </a:stretch>
        </p:blipFill>
        <p:spPr bwMode="auto">
          <a:xfrm>
            <a:off x="2667000" y="3733800"/>
            <a:ext cx="2867025" cy="25717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685800" y="1752600"/>
            <a:ext cx="792003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D0B99452-A80A-400D-BE88-EEF73749AE4D}" type="slidenum">
              <a:rPr lang="en-US" smtClean="0"/>
              <a:pPr>
                <a:defRPr/>
              </a:pPr>
              <a:t>14</a:t>
            </a:fld>
            <a:endParaRPr lang="en-US" dirty="0"/>
          </a:p>
        </p:txBody>
      </p:sp>
      <p:sp>
        <p:nvSpPr>
          <p:cNvPr id="8" name="Rectangle 7"/>
          <p:cNvSpPr/>
          <p:nvPr/>
        </p:nvSpPr>
        <p:spPr>
          <a:xfrm>
            <a:off x="381000" y="228600"/>
            <a:ext cx="2787742" cy="1446550"/>
          </a:xfrm>
          <a:prstGeom prst="rect">
            <a:avLst/>
          </a:prstGeom>
          <a:noFill/>
        </p:spPr>
        <p:txBody>
          <a:bodyPr wrap="none">
            <a:spAutoFit/>
          </a:bodyPr>
          <a:lstStyle/>
          <a:p>
            <a:pPr algn="ctr" eaLnBrk="0" hangingPunct="0">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Interactive</a:t>
            </a:r>
          </a:p>
          <a:p>
            <a:pPr algn="ctr" eaLnBrk="0" hangingPunct="0">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Planner</a:t>
            </a:r>
          </a:p>
        </p:txBody>
      </p:sp>
      <p:sp>
        <p:nvSpPr>
          <p:cNvPr id="41987" name="TextBox 6"/>
          <p:cNvSpPr txBox="1">
            <a:spLocks noChangeArrowheads="1"/>
          </p:cNvSpPr>
          <p:nvPr/>
        </p:nvSpPr>
        <p:spPr bwMode="auto">
          <a:xfrm>
            <a:off x="0" y="2209800"/>
            <a:ext cx="9144000" cy="2308225"/>
          </a:xfrm>
          <a:prstGeom prst="rect">
            <a:avLst/>
          </a:prstGeom>
          <a:noFill/>
          <a:ln w="9525">
            <a:noFill/>
            <a:miter lim="800000"/>
            <a:headEnd/>
            <a:tailEnd/>
          </a:ln>
        </p:spPr>
        <p:txBody>
          <a:bodyPr>
            <a:spAutoFit/>
          </a:bodyPr>
          <a:lstStyle/>
          <a:p>
            <a:pPr eaLnBrk="0" hangingPunct="0">
              <a:buFont typeface="Arial" charset="0"/>
              <a:buChar char="•"/>
            </a:pPr>
            <a:r>
              <a:rPr lang="en-US"/>
              <a:t> Initial quick &amp; dirty pattern generated up front (single SRU), essential data collection</a:t>
            </a:r>
          </a:p>
          <a:p>
            <a:pPr eaLnBrk="0" hangingPunct="0">
              <a:buFont typeface="Arial" charset="0"/>
              <a:buChar char="•"/>
            </a:pPr>
            <a:endParaRPr lang="en-US"/>
          </a:p>
          <a:p>
            <a:pPr eaLnBrk="0" hangingPunct="0">
              <a:buFont typeface="Arial" charset="0"/>
              <a:buChar char="•"/>
            </a:pPr>
            <a:r>
              <a:rPr lang="en-US"/>
              <a:t> Ability to add, split, remove resource/sru’s one by one or in a batch</a:t>
            </a:r>
            <a:br>
              <a:rPr lang="en-US"/>
            </a:br>
            <a:endParaRPr lang="en-US"/>
          </a:p>
          <a:p>
            <a:pPr eaLnBrk="0" hangingPunct="0">
              <a:buFont typeface="Arial" charset="0"/>
              <a:buChar char="•"/>
            </a:pPr>
            <a:r>
              <a:rPr lang="en-US"/>
              <a:t> Optimize at anytime, in smaller time chunks.  POS scores available all along.</a:t>
            </a:r>
          </a:p>
          <a:p>
            <a:pPr eaLnBrk="0" hangingPunct="0">
              <a:buFont typeface="Arial" charset="0"/>
              <a:buChar char="•"/>
            </a:pPr>
            <a:endParaRPr lang="en-US"/>
          </a:p>
          <a:p>
            <a:pPr eaLnBrk="0" hangingPunct="0">
              <a:buFont typeface="Arial" charset="0"/>
              <a:buChar char="•"/>
            </a:pPr>
            <a:r>
              <a:rPr lang="en-US"/>
              <a:t> Dashboard interface </a:t>
            </a:r>
            <a:br>
              <a:rPr lang="en-US"/>
            </a:br>
            <a:endParaRPr lang="en-US"/>
          </a:p>
        </p:txBody>
      </p:sp>
      <p:sp>
        <p:nvSpPr>
          <p:cNvPr id="41988" name="TextBox 4"/>
          <p:cNvSpPr txBox="1">
            <a:spLocks noChangeArrowheads="1"/>
          </p:cNvSpPr>
          <p:nvPr/>
        </p:nvSpPr>
        <p:spPr bwMode="auto">
          <a:xfrm>
            <a:off x="3733800" y="0"/>
            <a:ext cx="5410200" cy="1754188"/>
          </a:xfrm>
          <a:prstGeom prst="rect">
            <a:avLst/>
          </a:prstGeom>
          <a:noFill/>
          <a:ln w="9525">
            <a:noFill/>
            <a:miter lim="800000"/>
            <a:headEnd/>
            <a:tailEnd/>
          </a:ln>
        </p:spPr>
        <p:txBody>
          <a:bodyPr>
            <a:spAutoFit/>
          </a:bodyPr>
          <a:lstStyle/>
          <a:p>
            <a:pPr eaLnBrk="0" hangingPunct="0"/>
            <a:r>
              <a:rPr lang="en-US" i="1"/>
              <a:t>	Planner is not always RIGHT or WRONG</a:t>
            </a:r>
          </a:p>
          <a:p>
            <a:pPr eaLnBrk="0" hangingPunct="0"/>
            <a:endParaRPr lang="en-US"/>
          </a:p>
          <a:p>
            <a:pPr eaLnBrk="0" hangingPunct="0"/>
            <a:r>
              <a:rPr lang="en-US"/>
              <a:t>	</a:t>
            </a:r>
            <a:r>
              <a:rPr lang="en-US" sz="1200"/>
              <a:t>Issues:</a:t>
            </a:r>
          </a:p>
          <a:p>
            <a:pPr eaLnBrk="0" hangingPunct="0"/>
            <a:r>
              <a:rPr lang="en-US" sz="1200"/>
              <a:t>	- mysterious solutions 				- 90s (or 20s) downtime</a:t>
            </a:r>
          </a:p>
          <a:p>
            <a:pPr eaLnBrk="0" hangingPunct="0"/>
            <a:r>
              <a:rPr lang="en-US" sz="1200"/>
              <a:t> 	- clunky to add/remove effort</a:t>
            </a:r>
          </a:p>
          <a:p>
            <a:pPr eaLnBrk="0" hangingPunct="0"/>
            <a:endParaRPr lang="en-US"/>
          </a:p>
        </p:txBody>
      </p:sp>
      <p:pic>
        <p:nvPicPr>
          <p:cNvPr id="41989" name="Picture 2"/>
          <p:cNvPicPr>
            <a:picLocks noChangeAspect="1" noChangeArrowheads="1"/>
          </p:cNvPicPr>
          <p:nvPr/>
        </p:nvPicPr>
        <p:blipFill>
          <a:blip r:embed="rId3"/>
          <a:srcRect/>
          <a:stretch>
            <a:fillRect/>
          </a:stretch>
        </p:blipFill>
        <p:spPr bwMode="auto">
          <a:xfrm>
            <a:off x="3581400" y="3733800"/>
            <a:ext cx="5022850" cy="2590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3"/>
          <a:srcRect/>
          <a:stretch>
            <a:fillRect/>
          </a:stretch>
        </p:blipFill>
        <p:spPr bwMode="auto">
          <a:xfrm>
            <a:off x="147638" y="95250"/>
            <a:ext cx="8848725"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147638" y="95250"/>
            <a:ext cx="8848725"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p:cNvGraphicFramePr/>
          <p:nvPr/>
        </p:nvGraphicFramePr>
        <p:xfrm>
          <a:off x="762000" y="838200"/>
          <a:ext cx="7924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extBox 9"/>
          <p:cNvSpPr txBox="1">
            <a:spLocks noChangeArrowheads="1"/>
          </p:cNvSpPr>
          <p:nvPr/>
        </p:nvSpPr>
        <p:spPr bwMode="auto">
          <a:xfrm>
            <a:off x="0" y="381000"/>
            <a:ext cx="9144000" cy="523875"/>
          </a:xfrm>
          <a:prstGeom prst="rect">
            <a:avLst/>
          </a:prstGeom>
          <a:noFill/>
          <a:ln w="9525">
            <a:noFill/>
            <a:miter lim="800000"/>
            <a:headEnd/>
            <a:tailEnd/>
          </a:ln>
        </p:spPr>
        <p:txBody>
          <a:bodyPr>
            <a:spAutoFit/>
          </a:bodyPr>
          <a:lstStyle/>
          <a:p>
            <a:pPr eaLnBrk="0" hangingPunct="0"/>
            <a:r>
              <a:rPr lang="en-US" sz="2800">
                <a:latin typeface="Calibri" pitchFamily="34" charset="0"/>
              </a:rPr>
              <a:t>Organization Chart for C3CEN Command Center Product 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0" y="0"/>
            <a:ext cx="12192000" cy="946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0" y="0"/>
            <a:ext cx="12192000" cy="946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srcRect/>
          <a:stretch>
            <a:fillRect/>
          </a:stretch>
        </p:blipFill>
        <p:spPr bwMode="auto">
          <a:xfrm>
            <a:off x="0" y="1023938"/>
            <a:ext cx="93249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a:defRPr/>
            </a:pPr>
            <a:fld id="{AD8A59A3-5C7B-416B-9688-714ED06A9AB2}" type="slidenum">
              <a:rPr lang="en-US" smtClean="0"/>
              <a:pPr>
                <a:defRPr/>
              </a:pPr>
              <a:t>23</a:t>
            </a:fld>
            <a:endParaRPr lang="en-US"/>
          </a:p>
        </p:txBody>
      </p:sp>
      <p:sp>
        <p:nvSpPr>
          <p:cNvPr id="60418" name="Rectangle 6"/>
          <p:cNvSpPr>
            <a:spLocks noChangeArrowheads="1"/>
          </p:cNvSpPr>
          <p:nvPr/>
        </p:nvSpPr>
        <p:spPr bwMode="auto">
          <a:xfrm>
            <a:off x="1828800" y="1752600"/>
            <a:ext cx="5867400" cy="3970338"/>
          </a:xfrm>
          <a:prstGeom prst="rect">
            <a:avLst/>
          </a:prstGeom>
          <a:noFill/>
          <a:ln w="9525">
            <a:noFill/>
            <a:miter lim="800000"/>
            <a:headEnd/>
            <a:tailEnd/>
          </a:ln>
        </p:spPr>
        <p:txBody>
          <a:bodyPr>
            <a:spAutoFit/>
          </a:bodyPr>
          <a:lstStyle/>
          <a:p>
            <a:pPr eaLnBrk="0" hangingPunct="0"/>
            <a:r>
              <a:rPr lang="en-US"/>
              <a:t>-  GSHHS (Sim map) improvements</a:t>
            </a:r>
          </a:p>
          <a:p>
            <a:pPr eaLnBrk="0" hangingPunct="0"/>
            <a:r>
              <a:rPr lang="en-US"/>
              <a:t>-  Prevent case import overwrite</a:t>
            </a:r>
          </a:p>
          <a:p>
            <a:pPr eaLnBrk="0" hangingPunct="0"/>
            <a:r>
              <a:rPr lang="en-US"/>
              <a:t>-  Non-zero defaults for time/location uncertainties</a:t>
            </a:r>
          </a:p>
          <a:p>
            <a:pPr eaLnBrk="0" hangingPunct="0"/>
            <a:r>
              <a:rPr lang="en-US"/>
              <a:t>-  Pattern summary as KML</a:t>
            </a:r>
          </a:p>
          <a:p>
            <a:pPr eaLnBrk="0" hangingPunct="0"/>
            <a:r>
              <a:rPr lang="en-US"/>
              <a:t>-  Pattern summary as shape</a:t>
            </a:r>
          </a:p>
          <a:p>
            <a:pPr eaLnBrk="0" hangingPunct="0"/>
            <a:r>
              <a:rPr lang="en-US"/>
              <a:t>-  Minimum track spacing and rounding to 0.1NM</a:t>
            </a:r>
          </a:p>
          <a:p>
            <a:pPr eaLnBrk="0" hangingPunct="0"/>
            <a:r>
              <a:rPr lang="en-US"/>
              <a:t>-  AMVER url change</a:t>
            </a:r>
          </a:p>
          <a:p>
            <a:pPr eaLnBrk="0" hangingPunct="0">
              <a:buFontTx/>
              <a:buChar char="-"/>
            </a:pPr>
            <a:r>
              <a:rPr lang="en-US"/>
              <a:t>  LKP and other scenario display modification</a:t>
            </a:r>
          </a:p>
          <a:p>
            <a:pPr eaLnBrk="0" hangingPunct="0"/>
            <a:r>
              <a:rPr lang="en-US"/>
              <a:t>-  Moon phase calculator</a:t>
            </a:r>
          </a:p>
          <a:p>
            <a:pPr eaLnBrk="0" hangingPunct="0"/>
            <a:r>
              <a:rPr lang="en-US"/>
              <a:t>-  Tracking server and manual action enhancements</a:t>
            </a:r>
          </a:p>
          <a:p>
            <a:pPr eaLnBrk="0" hangingPunct="0">
              <a:buFontTx/>
              <a:buChar char="-"/>
            </a:pPr>
            <a:r>
              <a:rPr lang="en-US"/>
              <a:t>  FTP to FTPS</a:t>
            </a:r>
          </a:p>
          <a:p>
            <a:pPr eaLnBrk="0" hangingPunct="0">
              <a:buFontTx/>
              <a:buChar char="-"/>
            </a:pPr>
            <a:endParaRPr lang="en-US"/>
          </a:p>
          <a:p>
            <a:pPr eaLnBrk="0" hangingPunct="0">
              <a:buFontTx/>
              <a:buChar char="-"/>
            </a:pPr>
            <a:r>
              <a:rPr lang="en-US"/>
              <a:t> NAIS and LRIT track data feed…soon!</a:t>
            </a:r>
          </a:p>
          <a:p>
            <a:pPr eaLnBrk="0" hangingPunct="0"/>
            <a:endParaRPr lang="en-US"/>
          </a:p>
        </p:txBody>
      </p:sp>
      <p:sp>
        <p:nvSpPr>
          <p:cNvPr id="8" name="Rectangle 7"/>
          <p:cNvSpPr/>
          <p:nvPr/>
        </p:nvSpPr>
        <p:spPr>
          <a:xfrm rot="19591662">
            <a:off x="323287" y="683914"/>
            <a:ext cx="1928733" cy="923330"/>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Other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C1CBA003-E3AF-4BE1-9D60-2F33C0F10592}" type="slidenum">
              <a:rPr lang="en-US" smtClean="0"/>
              <a:pPr>
                <a:defRPr/>
              </a:pPr>
              <a:t>24</a:t>
            </a:fld>
            <a:endParaRPr lang="en-US" dirty="0"/>
          </a:p>
        </p:txBody>
      </p:sp>
      <p:sp>
        <p:nvSpPr>
          <p:cNvPr id="8" name="Rectangle 7"/>
          <p:cNvSpPr/>
          <p:nvPr/>
        </p:nvSpPr>
        <p:spPr>
          <a:xfrm rot="19591662">
            <a:off x="159555" y="239592"/>
            <a:ext cx="1146468" cy="923330"/>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2.0</a:t>
            </a:r>
          </a:p>
        </p:txBody>
      </p:sp>
      <p:sp>
        <p:nvSpPr>
          <p:cNvPr id="62467" name="Rectangle 5"/>
          <p:cNvSpPr>
            <a:spLocks noChangeArrowheads="1"/>
          </p:cNvSpPr>
          <p:nvPr/>
        </p:nvSpPr>
        <p:spPr bwMode="auto">
          <a:xfrm>
            <a:off x="838200" y="1600200"/>
            <a:ext cx="7772400" cy="3694113"/>
          </a:xfrm>
          <a:prstGeom prst="rect">
            <a:avLst/>
          </a:prstGeom>
          <a:noFill/>
          <a:ln w="9525">
            <a:noFill/>
            <a:miter lim="800000"/>
            <a:headEnd/>
            <a:tailEnd/>
          </a:ln>
        </p:spPr>
        <p:txBody>
          <a:bodyPr>
            <a:spAutoFit/>
          </a:bodyPr>
          <a:lstStyle/>
          <a:p>
            <a:pPr eaLnBrk="0" hangingPunct="0"/>
            <a:r>
              <a:rPr lang="en-US"/>
              <a:t>Better Integration/Standardization with the Enterprise </a:t>
            </a:r>
          </a:p>
          <a:p>
            <a:pPr eaLnBrk="0" hangingPunct="0">
              <a:buFontTx/>
              <a:buChar char="-"/>
            </a:pPr>
            <a:r>
              <a:rPr lang="en-US"/>
              <a:t> SAROPS</a:t>
            </a:r>
          </a:p>
          <a:p>
            <a:pPr eaLnBrk="0" hangingPunct="0">
              <a:buFontTx/>
              <a:buChar char="-"/>
            </a:pPr>
            <a:r>
              <a:rPr lang="en-US"/>
              <a:t> eGIS data/layers</a:t>
            </a:r>
          </a:p>
          <a:p>
            <a:pPr eaLnBrk="0" hangingPunct="0">
              <a:buFontTx/>
              <a:buChar char="-"/>
            </a:pPr>
            <a:r>
              <a:rPr lang="en-US"/>
              <a:t> UCOP track data</a:t>
            </a:r>
          </a:p>
          <a:p>
            <a:pPr eaLnBrk="0" hangingPunct="0"/>
            <a:endParaRPr lang="en-US"/>
          </a:p>
          <a:p>
            <a:pPr eaLnBrk="0" hangingPunct="0"/>
            <a:r>
              <a:rPr lang="en-US"/>
              <a:t>Actions:</a:t>
            </a:r>
          </a:p>
          <a:p>
            <a:pPr eaLnBrk="0" hangingPunct="0">
              <a:buFontTx/>
              <a:buChar char="-"/>
            </a:pPr>
            <a:r>
              <a:rPr lang="en-US"/>
              <a:t> GIS Framework Switch (Silverlight)</a:t>
            </a:r>
          </a:p>
          <a:p>
            <a:pPr eaLnBrk="0" hangingPunct="0">
              <a:buFontTx/>
              <a:buChar char="-"/>
            </a:pPr>
            <a:r>
              <a:rPr lang="en-US"/>
              <a:t> Web Browser based.</a:t>
            </a:r>
          </a:p>
          <a:p>
            <a:pPr eaLnBrk="0" hangingPunct="0">
              <a:buFontTx/>
              <a:buChar char="-"/>
            </a:pPr>
            <a:r>
              <a:rPr lang="en-US"/>
              <a:t> Better integration w/eGIS, CWSS, CART, WK …</a:t>
            </a:r>
          </a:p>
          <a:p>
            <a:pPr eaLnBrk="0" hangingPunct="0">
              <a:buFontTx/>
              <a:buChar char="-"/>
            </a:pPr>
            <a:r>
              <a:rPr lang="en-US"/>
              <a:t> Cases in DB vs. FS method used now</a:t>
            </a:r>
          </a:p>
          <a:p>
            <a:pPr eaLnBrk="0" hangingPunct="0">
              <a:buFontTx/>
              <a:buChar char="-"/>
            </a:pPr>
            <a:r>
              <a:rPr lang="en-US"/>
              <a:t> MISLE connection (.sar deposit via ESB)</a:t>
            </a:r>
          </a:p>
          <a:p>
            <a:pPr eaLnBrk="0" hangingPunct="0">
              <a:buFontTx/>
              <a:buChar char="-"/>
            </a:pPr>
            <a:r>
              <a:rPr lang="en-US"/>
              <a:t> Quality Track Data Feed, 2-way </a:t>
            </a:r>
          </a:p>
          <a:p>
            <a:pPr eaLnBrk="0" hangingPunct="0">
              <a:buFontTx/>
              <a:buChar char="-"/>
            </a:pPr>
            <a:endParaRPr lang="en-US"/>
          </a:p>
        </p:txBody>
      </p:sp>
      <p:sp>
        <p:nvSpPr>
          <p:cNvPr id="62468" name="Rectangle 6"/>
          <p:cNvSpPr>
            <a:spLocks noChangeArrowheads="1"/>
          </p:cNvSpPr>
          <p:nvPr/>
        </p:nvSpPr>
        <p:spPr bwMode="auto">
          <a:xfrm>
            <a:off x="0" y="6488113"/>
            <a:ext cx="4495800" cy="366712"/>
          </a:xfrm>
          <a:prstGeom prst="rect">
            <a:avLst/>
          </a:prstGeom>
          <a:noFill/>
          <a:ln w="9525">
            <a:noFill/>
            <a:miter lim="800000"/>
            <a:headEnd/>
            <a:tailEnd/>
          </a:ln>
        </p:spPr>
        <p:txBody>
          <a:bodyPr>
            <a:spAutoFit/>
          </a:bodyPr>
          <a:lstStyle/>
          <a:p>
            <a:pPr eaLnBrk="0" hangingPunct="0"/>
            <a:r>
              <a:rPr lang="en-US">
                <a:hlinkClick r:id="rId3"/>
              </a:rPr>
              <a:t>http://staging.asascience.com/sarops/</a:t>
            </a:r>
            <a:endParaRPr lang="en-US"/>
          </a:p>
        </p:txBody>
      </p:sp>
      <p:pic>
        <p:nvPicPr>
          <p:cNvPr id="9" name="Picture 8" descr="SAROPS on SL.png"/>
          <p:cNvPicPr>
            <a:picLocks noChangeAspect="1"/>
          </p:cNvPicPr>
          <p:nvPr/>
        </p:nvPicPr>
        <p:blipFill>
          <a:blip r:embed="rId4"/>
          <a:srcRect/>
          <a:stretch>
            <a:fillRect/>
          </a:stretch>
        </p:blipFill>
        <p:spPr bwMode="auto">
          <a:xfrm>
            <a:off x="0" y="1447800"/>
            <a:ext cx="9144000" cy="49815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172200"/>
            <a:ext cx="2133600" cy="476250"/>
          </a:xfrm>
          <a:prstGeom prst="rect">
            <a:avLst/>
          </a:prstGeom>
          <a:noFill/>
          <a:ln>
            <a:miter lim="800000"/>
            <a:headEnd/>
            <a:tailEnd/>
          </a:ln>
        </p:spPr>
        <p:txBody>
          <a:bodyPr anchor="b"/>
          <a:lstStyle/>
          <a:p>
            <a:pPr algn="r">
              <a:defRPr/>
            </a:pPr>
            <a:fld id="{94423181-618E-4CA8-9DB6-980E3B79C1D5}" type="slidenum">
              <a:rPr lang="en-US" sz="1400">
                <a:effectLst>
                  <a:outerShdw blurRad="38100" dist="38100" dir="2700000" algn="tl">
                    <a:srgbClr val="000000"/>
                  </a:outerShdw>
                </a:effectLst>
              </a:rPr>
              <a:pPr algn="r">
                <a:defRPr/>
              </a:pPr>
              <a:t>25</a:t>
            </a:fld>
            <a:endParaRPr lang="en-US" sz="1400" dirty="0">
              <a:effectLst>
                <a:outerShdw blurRad="38100" dist="38100" dir="2700000" algn="tl">
                  <a:srgbClr val="000000"/>
                </a:outerShdw>
              </a:effectLst>
            </a:endParaRPr>
          </a:p>
        </p:txBody>
      </p:sp>
      <p:sp>
        <p:nvSpPr>
          <p:cNvPr id="84996" name="TextBox 6"/>
          <p:cNvSpPr txBox="1">
            <a:spLocks noChangeArrowheads="1"/>
          </p:cNvSpPr>
          <p:nvPr/>
        </p:nvSpPr>
        <p:spPr bwMode="auto">
          <a:xfrm>
            <a:off x="1143000" y="1600200"/>
            <a:ext cx="7010400" cy="3937000"/>
          </a:xfrm>
          <a:prstGeom prst="rect">
            <a:avLst/>
          </a:prstGeom>
          <a:noFill/>
          <a:ln w="9525">
            <a:noFill/>
            <a:miter lim="800000"/>
            <a:headEnd/>
            <a:tailEnd/>
          </a:ln>
        </p:spPr>
        <p:txBody>
          <a:bodyPr>
            <a:spAutoFit/>
          </a:bodyPr>
          <a:lstStyle/>
          <a:p>
            <a:pPr eaLnBrk="0" hangingPunct="0">
              <a:buFont typeface="Arial" charset="0"/>
              <a:buChar char="•"/>
            </a:pPr>
            <a:r>
              <a:rPr lang="en-US"/>
              <a:t>  V1.4 (this Spring)</a:t>
            </a:r>
          </a:p>
          <a:p>
            <a:pPr marL="742950" lvl="1" indent="-285750" eaLnBrk="0" hangingPunct="0">
              <a:buFont typeface="Arial" charset="0"/>
              <a:buChar char="•"/>
            </a:pPr>
            <a:r>
              <a:rPr lang="en-US"/>
              <a:t>Delivery from contractor oa 3 March</a:t>
            </a:r>
          </a:p>
          <a:p>
            <a:pPr marL="742950" lvl="1" indent="-285750" eaLnBrk="0" hangingPunct="0">
              <a:buFont typeface="Arial" charset="0"/>
              <a:buChar char="•"/>
            </a:pPr>
            <a:r>
              <a:rPr lang="en-US"/>
              <a:t>Testing, Documentation, CM (6 weeks)</a:t>
            </a:r>
          </a:p>
          <a:p>
            <a:pPr marL="742950" lvl="1" indent="-285750" eaLnBrk="0" hangingPunct="0">
              <a:buFont typeface="Arial" charset="0"/>
              <a:buChar char="•"/>
            </a:pPr>
            <a:r>
              <a:rPr lang="en-US"/>
              <a:t>Training/Staggered rollout starting as soon as mid April</a:t>
            </a:r>
            <a:br>
              <a:rPr lang="en-US"/>
            </a:br>
            <a:endParaRPr lang="en-US"/>
          </a:p>
          <a:p>
            <a:pPr eaLnBrk="0" hangingPunct="0">
              <a:buFont typeface="Arial" charset="0"/>
              <a:buChar char="•"/>
            </a:pPr>
            <a:r>
              <a:rPr lang="en-US"/>
              <a:t> V1.4.1 (this summer)</a:t>
            </a:r>
          </a:p>
          <a:p>
            <a:pPr marL="742950" lvl="1" indent="-285750" eaLnBrk="0" hangingPunct="0">
              <a:buFont typeface="Arial" charset="0"/>
              <a:buChar char="•"/>
            </a:pPr>
            <a:r>
              <a:rPr lang="en-US"/>
              <a:t>Minor corrections/tweaks.</a:t>
            </a:r>
          </a:p>
          <a:p>
            <a:pPr marL="742950" lvl="1" indent="-285750" eaLnBrk="0" hangingPunct="0">
              <a:buFont typeface="Arial" charset="0"/>
              <a:buChar char="•"/>
            </a:pPr>
            <a:endParaRPr lang="en-US"/>
          </a:p>
          <a:p>
            <a:pPr eaLnBrk="0" hangingPunct="0">
              <a:buFont typeface="Arial" charset="0"/>
              <a:buChar char="•"/>
            </a:pPr>
            <a:r>
              <a:rPr lang="en-US"/>
              <a:t> Freeze</a:t>
            </a:r>
          </a:p>
          <a:p>
            <a:pPr marL="742950" lvl="1" indent="-285750" eaLnBrk="0" hangingPunct="0">
              <a:buFont typeface="Arial" charset="0"/>
              <a:buChar char="•"/>
            </a:pPr>
            <a:r>
              <a:rPr lang="en-US"/>
              <a:t>Emergency patches only</a:t>
            </a:r>
          </a:p>
          <a:p>
            <a:pPr marL="742950" lvl="1" indent="-285750" eaLnBrk="0" hangingPunct="0">
              <a:buFont typeface="Arial" charset="0"/>
              <a:buChar char="•"/>
            </a:pPr>
            <a:endParaRPr lang="en-US"/>
          </a:p>
          <a:p>
            <a:pPr eaLnBrk="0" hangingPunct="0">
              <a:buFont typeface="Arial" charset="0"/>
              <a:buChar char="•"/>
            </a:pPr>
            <a:r>
              <a:rPr lang="en-US"/>
              <a:t>  V2.0</a:t>
            </a:r>
          </a:p>
          <a:p>
            <a:pPr marL="742950" lvl="1" indent="-285750" eaLnBrk="0" hangingPunct="0">
              <a:buFont typeface="Arial" charset="0"/>
              <a:buChar char="•"/>
            </a:pPr>
            <a:r>
              <a:rPr lang="en-US"/>
              <a:t>Development starts Spring 11</a:t>
            </a:r>
          </a:p>
          <a:p>
            <a:pPr marL="742950" lvl="1" indent="-285750" eaLnBrk="0" hangingPunct="0">
              <a:buFont typeface="Arial" charset="0"/>
              <a:buChar char="•"/>
            </a:pPr>
            <a:r>
              <a:rPr lang="en-US"/>
              <a:t>Anticipated deployment 18-24 months later</a:t>
            </a:r>
          </a:p>
        </p:txBody>
      </p:sp>
      <p:sp>
        <p:nvSpPr>
          <p:cNvPr id="84997" name="Text Box 5"/>
          <p:cNvSpPr txBox="1">
            <a:spLocks noChangeArrowheads="1"/>
          </p:cNvSpPr>
          <p:nvPr/>
        </p:nvSpPr>
        <p:spPr bwMode="auto">
          <a:xfrm rot="-1843134">
            <a:off x="-533400" y="457200"/>
            <a:ext cx="3429000" cy="762000"/>
          </a:xfrm>
          <a:prstGeom prst="rect">
            <a:avLst/>
          </a:prstGeom>
          <a:noFill/>
          <a:ln w="9525">
            <a:noFill/>
            <a:miter lim="800000"/>
            <a:headEnd/>
            <a:tailEnd/>
          </a:ln>
          <a:effectLst/>
        </p:spPr>
        <p:txBody>
          <a:bodyPr>
            <a:spAutoFit/>
          </a:bodyPr>
          <a:lstStyle/>
          <a:p>
            <a:pPr algn="ctr">
              <a:spcBef>
                <a:spcPct val="50000"/>
              </a:spcBef>
            </a:pPr>
            <a:r>
              <a:rPr lang="en-US" sz="4400"/>
              <a:t>Schedule</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172200"/>
            <a:ext cx="2133600" cy="476250"/>
          </a:xfrm>
          <a:prstGeom prst="rect">
            <a:avLst/>
          </a:prstGeom>
          <a:noFill/>
          <a:ln>
            <a:miter lim="800000"/>
            <a:headEnd/>
            <a:tailEnd/>
          </a:ln>
        </p:spPr>
        <p:txBody>
          <a:bodyPr anchor="b"/>
          <a:lstStyle/>
          <a:p>
            <a:pPr algn="r">
              <a:defRPr/>
            </a:pPr>
            <a:fld id="{60852C00-5FAD-414E-B1FE-CC7C50B8F7D3}" type="slidenum">
              <a:rPr lang="en-US" sz="1400">
                <a:effectLst>
                  <a:outerShdw blurRad="38100" dist="38100" dir="2700000" algn="tl">
                    <a:srgbClr val="000000"/>
                  </a:outerShdw>
                </a:effectLst>
              </a:rPr>
              <a:pPr algn="r">
                <a:defRPr/>
              </a:pPr>
              <a:t>26</a:t>
            </a:fld>
            <a:endParaRPr lang="en-US" sz="1400" dirty="0">
              <a:effectLst>
                <a:outerShdw blurRad="38100" dist="38100" dir="2700000" algn="tl">
                  <a:srgbClr val="000000"/>
                </a:outerShdw>
              </a:effectLst>
            </a:endParaRPr>
          </a:p>
        </p:txBody>
      </p:sp>
      <p:sp>
        <p:nvSpPr>
          <p:cNvPr id="94211" name="TextBox 6"/>
          <p:cNvSpPr txBox="1">
            <a:spLocks noChangeArrowheads="1"/>
          </p:cNvSpPr>
          <p:nvPr/>
        </p:nvSpPr>
        <p:spPr bwMode="auto">
          <a:xfrm>
            <a:off x="1828800" y="2057400"/>
            <a:ext cx="5181600" cy="3113088"/>
          </a:xfrm>
          <a:prstGeom prst="rect">
            <a:avLst/>
          </a:prstGeom>
          <a:noFill/>
          <a:ln w="9525">
            <a:noFill/>
            <a:miter lim="800000"/>
            <a:headEnd/>
            <a:tailEnd/>
          </a:ln>
        </p:spPr>
        <p:txBody>
          <a:bodyPr>
            <a:spAutoFit/>
          </a:bodyPr>
          <a:lstStyle/>
          <a:p>
            <a:r>
              <a:rPr lang="en-US"/>
              <a:t>The Environmental Data Server continues to evolve forward also with new data elements</a:t>
            </a:r>
          </a:p>
          <a:p>
            <a:endParaRPr lang="en-US"/>
          </a:p>
          <a:p>
            <a:pPr marL="742950" lvl="1" indent="-285750">
              <a:buFontTx/>
              <a:buChar char="•"/>
            </a:pPr>
            <a:r>
              <a:rPr lang="en-US"/>
              <a:t>Waves</a:t>
            </a:r>
          </a:p>
          <a:p>
            <a:pPr marL="742950" lvl="1" indent="-285750">
              <a:buFontTx/>
              <a:buChar char="•"/>
            </a:pPr>
            <a:r>
              <a:rPr lang="en-US"/>
              <a:t>Cloud Cover</a:t>
            </a:r>
          </a:p>
          <a:p>
            <a:pPr marL="742950" lvl="1" indent="-285750">
              <a:buFontTx/>
              <a:buChar char="•"/>
            </a:pPr>
            <a:r>
              <a:rPr lang="en-US"/>
              <a:t>Temperature</a:t>
            </a:r>
          </a:p>
          <a:p>
            <a:pPr marL="742950" lvl="1" indent="-285750">
              <a:buFontTx/>
              <a:buChar char="•"/>
            </a:pPr>
            <a:r>
              <a:rPr lang="en-US"/>
              <a:t>Ice</a:t>
            </a:r>
          </a:p>
          <a:p>
            <a:pPr marL="742950" lvl="1" indent="-285750">
              <a:buFontTx/>
              <a:buChar char="•"/>
            </a:pPr>
            <a:r>
              <a:rPr lang="en-US"/>
              <a:t>Visibility</a:t>
            </a:r>
          </a:p>
          <a:p>
            <a:pPr marL="742950" lvl="1" indent="-285750"/>
            <a:endParaRPr lang="en-US"/>
          </a:p>
          <a:p>
            <a:pPr marL="742950" lvl="1" indent="-285750"/>
            <a:endParaRPr lang="en-US"/>
          </a:p>
          <a:p>
            <a:pPr marL="742950" lvl="1" indent="-285750"/>
            <a:r>
              <a:rPr lang="en-US"/>
              <a:t>				&amp; new data products</a:t>
            </a:r>
          </a:p>
        </p:txBody>
      </p:sp>
      <p:sp>
        <p:nvSpPr>
          <p:cNvPr id="94212" name="Text Box 4"/>
          <p:cNvSpPr txBox="1">
            <a:spLocks noChangeArrowheads="1"/>
          </p:cNvSpPr>
          <p:nvPr/>
        </p:nvSpPr>
        <p:spPr bwMode="auto">
          <a:xfrm rot="-1843134">
            <a:off x="-533400" y="457200"/>
            <a:ext cx="3429000" cy="762000"/>
          </a:xfrm>
          <a:prstGeom prst="rect">
            <a:avLst/>
          </a:prstGeom>
          <a:noFill/>
          <a:ln w="9525">
            <a:noFill/>
            <a:miter lim="800000"/>
            <a:headEnd/>
            <a:tailEnd/>
          </a:ln>
          <a:effectLst/>
        </p:spPr>
        <p:txBody>
          <a:bodyPr>
            <a:spAutoFit/>
          </a:bodyPr>
          <a:lstStyle/>
          <a:p>
            <a:pPr algn="ctr">
              <a:spcBef>
                <a:spcPct val="50000"/>
              </a:spcBef>
            </a:pPr>
            <a:r>
              <a:rPr lang="en-US" sz="4400"/>
              <a:t>EDS</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172200"/>
            <a:ext cx="2133600" cy="476250"/>
          </a:xfrm>
          <a:prstGeom prst="rect">
            <a:avLst/>
          </a:prstGeom>
          <a:noFill/>
          <a:ln>
            <a:miter lim="800000"/>
            <a:headEnd/>
            <a:tailEnd/>
          </a:ln>
        </p:spPr>
        <p:txBody>
          <a:bodyPr anchor="b"/>
          <a:lstStyle/>
          <a:p>
            <a:pPr algn="r">
              <a:defRPr/>
            </a:pPr>
            <a:fld id="{9494A573-0254-456B-BF63-E9941411E96F}" type="slidenum">
              <a:rPr lang="en-US" sz="1400">
                <a:effectLst>
                  <a:outerShdw blurRad="38100" dist="38100" dir="2700000" algn="tl">
                    <a:srgbClr val="000000"/>
                  </a:outerShdw>
                </a:effectLst>
              </a:rPr>
              <a:pPr algn="r">
                <a:defRPr/>
              </a:pPr>
              <a:t>27</a:t>
            </a:fld>
            <a:endParaRPr lang="en-US" sz="1400" dirty="0">
              <a:effectLst>
                <a:outerShdw blurRad="38100" dist="38100" dir="2700000" algn="tl">
                  <a:srgbClr val="000000"/>
                </a:outerShdw>
              </a:effectLst>
            </a:endParaRPr>
          </a:p>
        </p:txBody>
      </p:sp>
      <p:sp>
        <p:nvSpPr>
          <p:cNvPr id="88067" name="TextBox 6"/>
          <p:cNvSpPr txBox="1">
            <a:spLocks noChangeArrowheads="1"/>
          </p:cNvSpPr>
          <p:nvPr/>
        </p:nvSpPr>
        <p:spPr bwMode="auto">
          <a:xfrm>
            <a:off x="609600" y="3352800"/>
            <a:ext cx="2286000" cy="366713"/>
          </a:xfrm>
          <a:prstGeom prst="rect">
            <a:avLst/>
          </a:prstGeom>
          <a:noFill/>
          <a:ln w="9525">
            <a:noFill/>
            <a:miter lim="800000"/>
            <a:headEnd/>
            <a:tailEnd/>
          </a:ln>
        </p:spPr>
        <p:txBody>
          <a:bodyPr>
            <a:spAutoFit/>
          </a:bodyPr>
          <a:lstStyle/>
          <a:p>
            <a:r>
              <a:rPr lang="en-US"/>
              <a:t>Chesapeake Bay</a:t>
            </a:r>
          </a:p>
        </p:txBody>
      </p:sp>
      <p:sp>
        <p:nvSpPr>
          <p:cNvPr id="88068" name="Text Box 4"/>
          <p:cNvSpPr txBox="1">
            <a:spLocks noChangeArrowheads="1"/>
          </p:cNvSpPr>
          <p:nvPr/>
        </p:nvSpPr>
        <p:spPr bwMode="auto">
          <a:xfrm rot="-1843134">
            <a:off x="-533400" y="457200"/>
            <a:ext cx="3429000" cy="762000"/>
          </a:xfrm>
          <a:prstGeom prst="rect">
            <a:avLst/>
          </a:prstGeom>
          <a:noFill/>
          <a:ln w="9525">
            <a:noFill/>
            <a:miter lim="800000"/>
            <a:headEnd/>
            <a:tailEnd/>
          </a:ln>
          <a:effectLst/>
        </p:spPr>
        <p:txBody>
          <a:bodyPr>
            <a:spAutoFit/>
          </a:bodyPr>
          <a:lstStyle/>
          <a:p>
            <a:pPr algn="ctr">
              <a:spcBef>
                <a:spcPct val="50000"/>
              </a:spcBef>
            </a:pPr>
            <a:r>
              <a:rPr lang="en-US" sz="4400"/>
              <a:t>EDS</a:t>
            </a:r>
          </a:p>
        </p:txBody>
      </p:sp>
      <p:pic>
        <p:nvPicPr>
          <p:cNvPr id="88070" name="Picture 6" descr="CBOFS2 Domain"/>
          <p:cNvPicPr>
            <a:picLocks noChangeAspect="1" noChangeArrowheads="1"/>
          </p:cNvPicPr>
          <p:nvPr/>
        </p:nvPicPr>
        <p:blipFill>
          <a:blip r:embed="rId3"/>
          <a:srcRect/>
          <a:stretch>
            <a:fillRect/>
          </a:stretch>
        </p:blipFill>
        <p:spPr bwMode="auto">
          <a:xfrm>
            <a:off x="3581400" y="685800"/>
            <a:ext cx="4935538" cy="5803900"/>
          </a:xfrm>
          <a:prstGeom prst="rect">
            <a:avLst/>
          </a:prstGeo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172200"/>
            <a:ext cx="2133600" cy="476250"/>
          </a:xfrm>
          <a:prstGeom prst="rect">
            <a:avLst/>
          </a:prstGeom>
          <a:noFill/>
          <a:ln>
            <a:miter lim="800000"/>
            <a:headEnd/>
            <a:tailEnd/>
          </a:ln>
        </p:spPr>
        <p:txBody>
          <a:bodyPr anchor="b"/>
          <a:lstStyle/>
          <a:p>
            <a:pPr algn="r">
              <a:defRPr/>
            </a:pPr>
            <a:fld id="{0AE55CD1-1FD8-4418-81C1-655635F5F7BB}" type="slidenum">
              <a:rPr lang="en-US" sz="1400">
                <a:effectLst>
                  <a:outerShdw blurRad="38100" dist="38100" dir="2700000" algn="tl">
                    <a:srgbClr val="000000"/>
                  </a:outerShdw>
                </a:effectLst>
              </a:rPr>
              <a:pPr algn="r">
                <a:defRPr/>
              </a:pPr>
              <a:t>28</a:t>
            </a:fld>
            <a:endParaRPr lang="en-US" sz="1400" dirty="0">
              <a:effectLst>
                <a:outerShdw blurRad="38100" dist="38100" dir="2700000" algn="tl">
                  <a:srgbClr val="000000"/>
                </a:outerShdw>
              </a:effectLst>
            </a:endParaRPr>
          </a:p>
        </p:txBody>
      </p:sp>
      <p:sp>
        <p:nvSpPr>
          <p:cNvPr id="90115" name="TextBox 6"/>
          <p:cNvSpPr txBox="1">
            <a:spLocks noChangeArrowheads="1"/>
          </p:cNvSpPr>
          <p:nvPr/>
        </p:nvSpPr>
        <p:spPr bwMode="auto">
          <a:xfrm>
            <a:off x="533400" y="3352800"/>
            <a:ext cx="2286000" cy="366713"/>
          </a:xfrm>
          <a:prstGeom prst="rect">
            <a:avLst/>
          </a:prstGeom>
          <a:noFill/>
          <a:ln w="9525">
            <a:noFill/>
            <a:miter lim="800000"/>
            <a:headEnd/>
            <a:tailEnd/>
          </a:ln>
        </p:spPr>
        <p:txBody>
          <a:bodyPr>
            <a:spAutoFit/>
          </a:bodyPr>
          <a:lstStyle/>
          <a:p>
            <a:r>
              <a:rPr lang="en-US"/>
              <a:t>Delaware Bay</a:t>
            </a:r>
          </a:p>
        </p:txBody>
      </p:sp>
      <p:sp>
        <p:nvSpPr>
          <p:cNvPr id="90116" name="Text Box 4"/>
          <p:cNvSpPr txBox="1">
            <a:spLocks noChangeArrowheads="1"/>
          </p:cNvSpPr>
          <p:nvPr/>
        </p:nvSpPr>
        <p:spPr bwMode="auto">
          <a:xfrm rot="-1843134">
            <a:off x="-533400" y="457200"/>
            <a:ext cx="3429000" cy="762000"/>
          </a:xfrm>
          <a:prstGeom prst="rect">
            <a:avLst/>
          </a:prstGeom>
          <a:noFill/>
          <a:ln w="9525">
            <a:noFill/>
            <a:miter lim="800000"/>
            <a:headEnd/>
            <a:tailEnd/>
          </a:ln>
          <a:effectLst/>
        </p:spPr>
        <p:txBody>
          <a:bodyPr>
            <a:spAutoFit/>
          </a:bodyPr>
          <a:lstStyle/>
          <a:p>
            <a:pPr algn="ctr">
              <a:spcBef>
                <a:spcPct val="50000"/>
              </a:spcBef>
            </a:pPr>
            <a:r>
              <a:rPr lang="en-US" sz="4400"/>
              <a:t>EDS</a:t>
            </a:r>
          </a:p>
        </p:txBody>
      </p:sp>
      <p:pic>
        <p:nvPicPr>
          <p:cNvPr id="90119" name="Picture 7" descr="DBOFS Domain"/>
          <p:cNvPicPr>
            <a:picLocks noChangeAspect="1" noChangeArrowheads="1"/>
          </p:cNvPicPr>
          <p:nvPr/>
        </p:nvPicPr>
        <p:blipFill>
          <a:blip r:embed="rId3"/>
          <a:srcRect/>
          <a:stretch>
            <a:fillRect/>
          </a:stretch>
        </p:blipFill>
        <p:spPr bwMode="auto">
          <a:xfrm>
            <a:off x="3429000" y="838200"/>
            <a:ext cx="4872038" cy="5715000"/>
          </a:xfrm>
          <a:prstGeom prst="rect">
            <a:avLst/>
          </a:prstGeom>
          <a:noFill/>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172200"/>
            <a:ext cx="2133600" cy="476250"/>
          </a:xfrm>
          <a:prstGeom prst="rect">
            <a:avLst/>
          </a:prstGeom>
          <a:noFill/>
          <a:ln>
            <a:miter lim="800000"/>
            <a:headEnd/>
            <a:tailEnd/>
          </a:ln>
        </p:spPr>
        <p:txBody>
          <a:bodyPr anchor="b"/>
          <a:lstStyle/>
          <a:p>
            <a:pPr algn="r">
              <a:defRPr/>
            </a:pPr>
            <a:fld id="{3857E264-4AC3-40BE-8865-B4632F990B46}" type="slidenum">
              <a:rPr lang="en-US" sz="1400">
                <a:effectLst>
                  <a:outerShdw blurRad="38100" dist="38100" dir="2700000" algn="tl">
                    <a:srgbClr val="000000"/>
                  </a:outerShdw>
                </a:effectLst>
              </a:rPr>
              <a:pPr algn="r">
                <a:defRPr/>
              </a:pPr>
              <a:t>29</a:t>
            </a:fld>
            <a:endParaRPr lang="en-US" sz="1400" dirty="0">
              <a:effectLst>
                <a:outerShdw blurRad="38100" dist="38100" dir="2700000" algn="tl">
                  <a:srgbClr val="000000"/>
                </a:outerShdw>
              </a:effectLst>
            </a:endParaRPr>
          </a:p>
        </p:txBody>
      </p:sp>
      <p:sp>
        <p:nvSpPr>
          <p:cNvPr id="92163" name="TextBox 6"/>
          <p:cNvSpPr txBox="1">
            <a:spLocks noChangeArrowheads="1"/>
          </p:cNvSpPr>
          <p:nvPr/>
        </p:nvSpPr>
        <p:spPr bwMode="auto">
          <a:xfrm>
            <a:off x="609600" y="3124200"/>
            <a:ext cx="2286000" cy="366713"/>
          </a:xfrm>
          <a:prstGeom prst="rect">
            <a:avLst/>
          </a:prstGeom>
          <a:noFill/>
          <a:ln w="9525">
            <a:noFill/>
            <a:miter lim="800000"/>
            <a:headEnd/>
            <a:tailEnd/>
          </a:ln>
        </p:spPr>
        <p:txBody>
          <a:bodyPr>
            <a:spAutoFit/>
          </a:bodyPr>
          <a:lstStyle/>
          <a:p>
            <a:r>
              <a:rPr lang="en-US"/>
              <a:t>Tampa Bay</a:t>
            </a:r>
          </a:p>
        </p:txBody>
      </p:sp>
      <p:sp>
        <p:nvSpPr>
          <p:cNvPr id="92164" name="Text Box 4"/>
          <p:cNvSpPr txBox="1">
            <a:spLocks noChangeArrowheads="1"/>
          </p:cNvSpPr>
          <p:nvPr/>
        </p:nvSpPr>
        <p:spPr bwMode="auto">
          <a:xfrm rot="-1843134">
            <a:off x="-533400" y="457200"/>
            <a:ext cx="3429000" cy="762000"/>
          </a:xfrm>
          <a:prstGeom prst="rect">
            <a:avLst/>
          </a:prstGeom>
          <a:noFill/>
          <a:ln w="9525">
            <a:noFill/>
            <a:miter lim="800000"/>
            <a:headEnd/>
            <a:tailEnd/>
          </a:ln>
          <a:effectLst/>
        </p:spPr>
        <p:txBody>
          <a:bodyPr>
            <a:spAutoFit/>
          </a:bodyPr>
          <a:lstStyle/>
          <a:p>
            <a:pPr algn="ctr">
              <a:spcBef>
                <a:spcPct val="50000"/>
              </a:spcBef>
            </a:pPr>
            <a:r>
              <a:rPr lang="en-US" sz="4400"/>
              <a:t>EDS</a:t>
            </a:r>
          </a:p>
        </p:txBody>
      </p:sp>
      <p:pic>
        <p:nvPicPr>
          <p:cNvPr id="92165" name="Picture 5" descr="TBOFS Domain"/>
          <p:cNvPicPr>
            <a:picLocks noChangeAspect="1" noChangeArrowheads="1"/>
          </p:cNvPicPr>
          <p:nvPr/>
        </p:nvPicPr>
        <p:blipFill>
          <a:blip r:embed="rId3"/>
          <a:srcRect/>
          <a:stretch>
            <a:fillRect/>
          </a:stretch>
        </p:blipFill>
        <p:spPr bwMode="auto">
          <a:xfrm>
            <a:off x="3581400" y="381000"/>
            <a:ext cx="4999038" cy="5867400"/>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4BCE6408-55E6-4125-BE4E-AE103BDFC132}" type="slidenum">
              <a:rPr lang="en-US" smtClean="0"/>
              <a:pPr>
                <a:defRPr/>
              </a:pPr>
              <a:t>3</a:t>
            </a:fld>
            <a:endParaRPr lang="en-US" dirty="0"/>
          </a:p>
        </p:txBody>
      </p:sp>
      <p:sp>
        <p:nvSpPr>
          <p:cNvPr id="8" name="Rectangle 7"/>
          <p:cNvSpPr/>
          <p:nvPr/>
        </p:nvSpPr>
        <p:spPr>
          <a:xfrm rot="19591662">
            <a:off x="4536" y="632137"/>
            <a:ext cx="2339102" cy="923330"/>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p>
        </p:txBody>
      </p:sp>
      <p:sp>
        <p:nvSpPr>
          <p:cNvPr id="19459" name="TextBox 5"/>
          <p:cNvSpPr txBox="1">
            <a:spLocks noChangeArrowheads="1"/>
          </p:cNvSpPr>
          <p:nvPr/>
        </p:nvSpPr>
        <p:spPr bwMode="auto">
          <a:xfrm>
            <a:off x="228600" y="2286000"/>
            <a:ext cx="8686800" cy="4052888"/>
          </a:xfrm>
          <a:prstGeom prst="rect">
            <a:avLst/>
          </a:prstGeom>
          <a:noFill/>
          <a:ln w="9525">
            <a:noFill/>
            <a:miter lim="800000"/>
            <a:headEnd/>
            <a:tailEnd/>
          </a:ln>
        </p:spPr>
        <p:txBody>
          <a:bodyPr>
            <a:spAutoFit/>
          </a:bodyPr>
          <a:lstStyle/>
          <a:p>
            <a:pPr eaLnBrk="0" hangingPunct="0">
              <a:buFont typeface="Wingdings" pitchFamily="2" charset="2"/>
              <a:buChar char="Ø"/>
            </a:pPr>
            <a:r>
              <a:rPr lang="en-US"/>
              <a:t>  CASP  (70’s, 80’s, 90’s)</a:t>
            </a:r>
            <a:br>
              <a:rPr lang="en-US"/>
            </a:br>
            <a:endParaRPr lang="en-US"/>
          </a:p>
          <a:p>
            <a:pPr eaLnBrk="0" hangingPunct="0">
              <a:buFont typeface="Wingdings" pitchFamily="2" charset="2"/>
              <a:buChar char="Ø"/>
            </a:pPr>
            <a:r>
              <a:rPr lang="en-US"/>
              <a:t>  GDOC  (90’s)</a:t>
            </a:r>
            <a:br>
              <a:rPr lang="en-US"/>
            </a:br>
            <a:endParaRPr lang="en-US"/>
          </a:p>
          <a:p>
            <a:pPr eaLnBrk="0" hangingPunct="0">
              <a:buFont typeface="Wingdings" pitchFamily="2" charset="2"/>
              <a:buChar char="Ø"/>
            </a:pPr>
            <a:r>
              <a:rPr lang="en-US"/>
              <a:t>  C2PC/SARTools (y2k thru 2007)</a:t>
            </a:r>
          </a:p>
          <a:p>
            <a:pPr eaLnBrk="0" hangingPunct="0"/>
            <a:endParaRPr lang="en-US"/>
          </a:p>
          <a:p>
            <a:pPr eaLnBrk="0" hangingPunct="0">
              <a:buFont typeface="Wingdings" pitchFamily="2" charset="2"/>
              <a:buChar char="Ø"/>
            </a:pPr>
            <a:r>
              <a:rPr lang="en-US"/>
              <a:t>  SAROPS (03 RCP, 1.0 fielded in 2007)</a:t>
            </a:r>
          </a:p>
          <a:p>
            <a:pPr lvl="1" eaLnBrk="0" hangingPunct="0">
              <a:buFont typeface="Wingdings" pitchFamily="2" charset="2"/>
              <a:buChar char="ü"/>
            </a:pPr>
            <a:r>
              <a:rPr lang="en-US" sz="1400"/>
              <a:t> 1.0  (01/07, ArcGIS, SARTools, Sim/Planner, EDS..)</a:t>
            </a:r>
            <a:br>
              <a:rPr lang="en-US" sz="1400"/>
            </a:br>
            <a:r>
              <a:rPr lang="en-US" sz="1400"/>
              <a:t>           &amp; patches for (.sar xport, POS report, POS fix, TOC layer improvements)</a:t>
            </a:r>
          </a:p>
          <a:p>
            <a:pPr lvl="1" eaLnBrk="0" hangingPunct="0">
              <a:buFont typeface="Wingdings" pitchFamily="2" charset="2"/>
              <a:buChar char="ü"/>
            </a:pPr>
            <a:r>
              <a:rPr lang="en-US" sz="1400"/>
              <a:t> 1.1  (03/08, ArcGIS 9.2, Grid auto recalc, sunrise/sunset, min track spacing, read only cases, </a:t>
            </a:r>
            <a:br>
              <a:rPr lang="en-US" sz="1400"/>
            </a:br>
            <a:r>
              <a:rPr lang="en-US" sz="1400"/>
              <a:t>           summary report enhancements, EDS 1.1, SARSAT, SAP)</a:t>
            </a:r>
          </a:p>
          <a:p>
            <a:pPr lvl="1" eaLnBrk="0" hangingPunct="0">
              <a:buFont typeface="Wingdings" pitchFamily="2" charset="2"/>
              <a:buChar char="ü"/>
            </a:pPr>
            <a:r>
              <a:rPr lang="en-US" sz="1400"/>
              <a:t> 1.2  (04/09, ArcGIS 9.3, River drift, Reverse drift, SO update, slippery shoreline, SARSAT fixes)</a:t>
            </a:r>
          </a:p>
          <a:p>
            <a:pPr lvl="1" eaLnBrk="0" hangingPunct="0">
              <a:buFont typeface="Wingdings" pitchFamily="2" charset="2"/>
              <a:buChar char="ü"/>
            </a:pPr>
            <a:r>
              <a:rPr lang="en-US" sz="1400"/>
              <a:t> 1.3  (04/10, AMVER, PSDA, LOB Scenario, Anchoring Initial, Single SRU optimization, fav toolbar)</a:t>
            </a:r>
          </a:p>
          <a:p>
            <a:pPr lvl="1" eaLnBrk="0" hangingPunct="0"/>
            <a:r>
              <a:rPr lang="en-US" sz="1400"/>
              <a:t> _ 1.4  (04/11; R21 interface, Flare Scenario, Anchored SOs, Interactive Planner, Better Basemap)</a:t>
            </a:r>
          </a:p>
          <a:p>
            <a:pPr eaLnBrk="0" hangingPunct="0"/>
            <a:r>
              <a:rPr lang="en-US"/>
              <a:t>  </a:t>
            </a:r>
          </a:p>
          <a:p>
            <a:pPr eaLnBrk="0" hangingPunct="0">
              <a:buFont typeface="Wingdings" pitchFamily="2" charset="2"/>
              <a:buChar char="Ø"/>
            </a:pPr>
            <a:r>
              <a:rPr lang="en-US"/>
              <a:t>   SAROPS 2.0 (GIS Framework upgrade) </a:t>
            </a:r>
          </a:p>
        </p:txBody>
      </p:sp>
      <p:sp>
        <p:nvSpPr>
          <p:cNvPr id="7" name="Rectangle 6"/>
          <p:cNvSpPr/>
          <p:nvPr/>
        </p:nvSpPr>
        <p:spPr>
          <a:xfrm>
            <a:off x="1524000" y="1219200"/>
            <a:ext cx="7620000" cy="338554"/>
          </a:xfrm>
          <a:prstGeom prst="rect">
            <a:avLst/>
          </a:prstGeom>
          <a:noFill/>
        </p:spPr>
        <p:txBody>
          <a:bodyPr>
            <a:spAutoFit/>
          </a:bodyPr>
          <a:lstStyle/>
          <a:p>
            <a:pPr algn="ctr" eaLnBrk="0" hangingPunct="0">
              <a:defRPr/>
            </a:pPr>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you can’t know where you’re going if you don’t know where you’ve been</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581D4E73-6E1C-419E-8910-F9D682996B62}" type="slidenum">
              <a:rPr lang="en-US" smtClean="0"/>
              <a:pPr>
                <a:defRPr/>
              </a:pPr>
              <a:t>30</a:t>
            </a:fld>
            <a:endParaRPr lang="en-US" dirty="0"/>
          </a:p>
        </p:txBody>
      </p:sp>
      <p:sp>
        <p:nvSpPr>
          <p:cNvPr id="8" name="Rectangle 7"/>
          <p:cNvSpPr/>
          <p:nvPr/>
        </p:nvSpPr>
        <p:spPr>
          <a:xfrm rot="19591662">
            <a:off x="-130121" y="632137"/>
            <a:ext cx="2608407" cy="923330"/>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Support</a:t>
            </a:r>
          </a:p>
        </p:txBody>
      </p:sp>
      <p:sp>
        <p:nvSpPr>
          <p:cNvPr id="64515" name="Rectangle 5"/>
          <p:cNvSpPr>
            <a:spLocks noChangeArrowheads="1"/>
          </p:cNvSpPr>
          <p:nvPr/>
        </p:nvSpPr>
        <p:spPr bwMode="auto">
          <a:xfrm>
            <a:off x="1828800" y="2819400"/>
            <a:ext cx="5943600" cy="369888"/>
          </a:xfrm>
          <a:prstGeom prst="rect">
            <a:avLst/>
          </a:prstGeom>
          <a:noFill/>
          <a:ln w="9525">
            <a:noFill/>
            <a:miter lim="800000"/>
            <a:headEnd/>
            <a:tailEnd/>
          </a:ln>
        </p:spPr>
        <p:txBody>
          <a:bodyPr>
            <a:spAutoFit/>
          </a:bodyPr>
          <a:lstStyle/>
          <a:p>
            <a:pPr eaLnBrk="0" hangingPunct="0"/>
            <a:r>
              <a:rPr lang="en-US"/>
              <a:t>What can C3CEN do improve our SAROPS support?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WordArt 2" descr="Water droplets"/>
          <p:cNvSpPr>
            <a:spLocks noChangeArrowheads="1" noChangeShapeType="1" noTextEdit="1"/>
          </p:cNvSpPr>
          <p:nvPr/>
        </p:nvSpPr>
        <p:spPr bwMode="auto">
          <a:xfrm rot="-164600">
            <a:off x="685800" y="304800"/>
            <a:ext cx="7772400" cy="1524000"/>
          </a:xfrm>
          <a:prstGeom prst="rect">
            <a:avLst/>
          </a:prstGeom>
        </p:spPr>
        <p:txBody>
          <a:bodyPr wrap="none" fromWordArt="1">
            <a:prstTxWarp prst="textSlantUp">
              <a:avLst>
                <a:gd name="adj" fmla="val 18231"/>
              </a:avLst>
            </a:prstTxWarp>
          </a:bodyPr>
          <a:lstStyle/>
          <a:p>
            <a:pPr algn="ctr"/>
            <a:r>
              <a:rPr lang="en-US" sz="3600" kern="10" spc="-360">
                <a:ln w="12700">
                  <a:solidFill>
                    <a:srgbClr val="000000"/>
                  </a:solidFill>
                  <a:round/>
                  <a:headEnd/>
                  <a:tailEnd/>
                </a:ln>
                <a:blipFill dpi="0" rotWithShape="1">
                  <a:blip r:embed="rId3"/>
                  <a:srcRect/>
                  <a:tile tx="0" ty="0" sx="100000" sy="100000" flip="none" algn="tl"/>
                </a:blipFill>
                <a:effectLst>
                  <a:outerShdw dist="125724" dir="18900000" algn="ctr" rotWithShape="0">
                    <a:srgbClr val="000099">
                      <a:alpha val="74997"/>
                    </a:srgbClr>
                  </a:outerShdw>
                </a:effectLst>
                <a:latin typeface="Impact"/>
              </a:rPr>
              <a:t>SAROPS Problems?</a:t>
            </a:r>
          </a:p>
        </p:txBody>
      </p:sp>
      <p:sp>
        <p:nvSpPr>
          <p:cNvPr id="3075" name="Rectangle 3"/>
          <p:cNvSpPr>
            <a:spLocks noChangeArrowheads="1"/>
          </p:cNvSpPr>
          <p:nvPr/>
        </p:nvSpPr>
        <p:spPr bwMode="auto">
          <a:xfrm>
            <a:off x="457200" y="2819400"/>
            <a:ext cx="8153400" cy="533400"/>
          </a:xfrm>
          <a:prstGeom prst="rect">
            <a:avLst/>
          </a:prstGeom>
          <a:solidFill>
            <a:schemeClr val="bg1">
              <a:lumMod val="40000"/>
              <a:lumOff val="60000"/>
            </a:schemeClr>
          </a:solidFill>
          <a:ln w="25400">
            <a:solidFill>
              <a:schemeClr val="tx1"/>
            </a:solidFill>
            <a:miter lim="800000"/>
            <a:headEnd/>
            <a:tailEnd/>
          </a:ln>
        </p:spPr>
        <p:txBody>
          <a:bodyPr wrap="none" anchor="ctr"/>
          <a:lstStyle/>
          <a:p>
            <a:pPr eaLnBrk="0" hangingPunct="0">
              <a:defRPr/>
            </a:pPr>
            <a:endParaRPr lang="en-US"/>
          </a:p>
        </p:txBody>
      </p:sp>
      <p:sp>
        <p:nvSpPr>
          <p:cNvPr id="66563" name="Oval 4" descr="Water droplets"/>
          <p:cNvSpPr>
            <a:spLocks noChangeArrowheads="1"/>
          </p:cNvSpPr>
          <p:nvPr/>
        </p:nvSpPr>
        <p:spPr bwMode="auto">
          <a:xfrm rot="-256853">
            <a:off x="2846388" y="2651125"/>
            <a:ext cx="1657350" cy="793750"/>
          </a:xfrm>
          <a:prstGeom prst="ellipse">
            <a:avLst/>
          </a:prstGeom>
          <a:blipFill dpi="0" rotWithShape="1">
            <a:blip r:embed="rId3"/>
            <a:srcRect/>
            <a:tile tx="0" ty="0" sx="100000" sy="100000" flip="none" algn="tl"/>
          </a:blipFill>
          <a:ln w="25400">
            <a:solidFill>
              <a:schemeClr val="tx1"/>
            </a:solidFill>
            <a:round/>
            <a:headEnd/>
            <a:tailEnd/>
          </a:ln>
        </p:spPr>
        <p:txBody>
          <a:bodyPr wrap="none" anchor="ctr"/>
          <a:lstStyle/>
          <a:p>
            <a:pPr eaLnBrk="0" hangingPunct="0"/>
            <a:endParaRPr lang="en-US"/>
          </a:p>
        </p:txBody>
      </p:sp>
      <p:sp>
        <p:nvSpPr>
          <p:cNvPr id="3077" name="Text Box 5"/>
          <p:cNvSpPr txBox="1">
            <a:spLocks noChangeArrowheads="1"/>
          </p:cNvSpPr>
          <p:nvPr/>
        </p:nvSpPr>
        <p:spPr bwMode="auto">
          <a:xfrm>
            <a:off x="457200" y="2895600"/>
            <a:ext cx="8153400" cy="350838"/>
          </a:xfrm>
          <a:prstGeom prst="rect">
            <a:avLst/>
          </a:prstGeom>
          <a:noFill/>
          <a:ln w="25400">
            <a:noFill/>
            <a:miter lim="800000"/>
            <a:headEnd/>
            <a:tailEnd/>
          </a:ln>
        </p:spPr>
        <p:txBody>
          <a:bodyPr>
            <a:spAutoFit/>
          </a:bodyPr>
          <a:lstStyle/>
          <a:p>
            <a:pPr algn="ctr" eaLnBrk="0" hangingPunct="0">
              <a:spcBef>
                <a:spcPct val="50000"/>
              </a:spcBef>
              <a:defRPr/>
            </a:pPr>
            <a:r>
              <a:rPr lang="en-US" sz="1700" b="1" dirty="0">
                <a:solidFill>
                  <a:schemeClr val="bg1">
                    <a:lumMod val="50000"/>
                  </a:schemeClr>
                </a:solidFill>
              </a:rPr>
              <a:t>C2CEN SMEF DESK: (757) 686-2156 or D05-SMB-C2CENSMEF@USCG.MIL</a:t>
            </a:r>
          </a:p>
        </p:txBody>
      </p:sp>
      <p:sp>
        <p:nvSpPr>
          <p:cNvPr id="66565" name="AutoShape 6"/>
          <p:cNvSpPr>
            <a:spLocks noChangeArrowheads="1"/>
          </p:cNvSpPr>
          <p:nvPr/>
        </p:nvSpPr>
        <p:spPr bwMode="auto">
          <a:xfrm rot="-2861657">
            <a:off x="4055268" y="1812132"/>
            <a:ext cx="1185863" cy="762000"/>
          </a:xfrm>
          <a:prstGeom prst="leftArrow">
            <a:avLst>
              <a:gd name="adj1" fmla="val 50000"/>
              <a:gd name="adj2" fmla="val 38906"/>
            </a:avLst>
          </a:prstGeom>
          <a:solidFill>
            <a:schemeClr val="bg1"/>
          </a:solidFill>
          <a:ln w="25400">
            <a:solidFill>
              <a:schemeClr val="tx1"/>
            </a:solidFill>
            <a:miter lim="800000"/>
            <a:headEnd/>
            <a:tailEnd/>
          </a:ln>
        </p:spPr>
        <p:txBody>
          <a:bodyPr wrap="none" anchor="ctr"/>
          <a:lstStyle/>
          <a:p>
            <a:pPr eaLnBrk="0" hangingPunct="0"/>
            <a:endParaRPr lang="en-US"/>
          </a:p>
        </p:txBody>
      </p:sp>
      <p:sp>
        <p:nvSpPr>
          <p:cNvPr id="66566" name="Text Box 7"/>
          <p:cNvSpPr txBox="1">
            <a:spLocks noChangeArrowheads="1"/>
          </p:cNvSpPr>
          <p:nvPr/>
        </p:nvSpPr>
        <p:spPr bwMode="auto">
          <a:xfrm>
            <a:off x="381000" y="3681413"/>
            <a:ext cx="4419600" cy="1881187"/>
          </a:xfrm>
          <a:prstGeom prst="rect">
            <a:avLst/>
          </a:prstGeom>
          <a:noFill/>
          <a:ln w="25400">
            <a:solidFill>
              <a:srgbClr val="000000"/>
            </a:solidFill>
            <a:miter lim="800000"/>
            <a:headEnd/>
            <a:tailEnd/>
          </a:ln>
        </p:spPr>
        <p:txBody>
          <a:bodyPr>
            <a:spAutoFit/>
          </a:bodyPr>
          <a:lstStyle/>
          <a:p>
            <a:pPr eaLnBrk="0" hangingPunct="0">
              <a:spcBef>
                <a:spcPct val="50000"/>
              </a:spcBef>
            </a:pPr>
            <a:r>
              <a:rPr lang="en-US" b="1"/>
              <a:t>The SMEF Desk</a:t>
            </a:r>
          </a:p>
          <a:p>
            <a:pPr eaLnBrk="0" hangingPunct="0">
              <a:buFontTx/>
              <a:buChar char="•"/>
            </a:pPr>
            <a:r>
              <a:rPr lang="en-US" sz="1400" b="1"/>
              <a:t> Provides a single point of contact</a:t>
            </a:r>
          </a:p>
          <a:p>
            <a:pPr eaLnBrk="0" hangingPunct="0">
              <a:buFontTx/>
              <a:buChar char="•"/>
            </a:pPr>
            <a:r>
              <a:rPr lang="en-US" sz="1400" b="1" u="sng"/>
              <a:t> Provides immediate service for all incidents.</a:t>
            </a:r>
          </a:p>
          <a:p>
            <a:pPr eaLnBrk="0" hangingPunct="0">
              <a:buFontTx/>
              <a:buChar char="•"/>
            </a:pPr>
            <a:r>
              <a:rPr lang="en-US" sz="1400" b="1"/>
              <a:t> Sees that all calls receive attention, including  </a:t>
            </a:r>
          </a:p>
          <a:p>
            <a:pPr eaLnBrk="0" hangingPunct="0"/>
            <a:r>
              <a:rPr lang="en-US" sz="1400" b="1"/>
              <a:t>   follow-up calls.</a:t>
            </a:r>
          </a:p>
          <a:p>
            <a:pPr eaLnBrk="0" hangingPunct="0">
              <a:buFontTx/>
              <a:buChar char="•"/>
            </a:pPr>
            <a:r>
              <a:rPr lang="en-US" sz="1400" b="1"/>
              <a:t> Keeps the customer informed.</a:t>
            </a:r>
          </a:p>
          <a:p>
            <a:pPr eaLnBrk="0" hangingPunct="0">
              <a:buFontTx/>
              <a:buChar char="•"/>
            </a:pPr>
            <a:r>
              <a:rPr lang="en-US" sz="1400" b="1"/>
              <a:t> Provides performance and failure trend </a:t>
            </a:r>
          </a:p>
          <a:p>
            <a:pPr eaLnBrk="0" hangingPunct="0"/>
            <a:r>
              <a:rPr lang="en-US" sz="1400" b="1"/>
              <a:t>  monitoring.</a:t>
            </a:r>
          </a:p>
        </p:txBody>
      </p:sp>
      <p:sp>
        <p:nvSpPr>
          <p:cNvPr id="66567" name="Text Box 9"/>
          <p:cNvSpPr txBox="1">
            <a:spLocks noChangeArrowheads="1"/>
          </p:cNvSpPr>
          <p:nvPr/>
        </p:nvSpPr>
        <p:spPr bwMode="auto">
          <a:xfrm>
            <a:off x="5562600" y="3657600"/>
            <a:ext cx="3200400" cy="2432050"/>
          </a:xfrm>
          <a:prstGeom prst="rect">
            <a:avLst/>
          </a:prstGeom>
          <a:noFill/>
          <a:ln w="25400">
            <a:solidFill>
              <a:srgbClr val="000000"/>
            </a:solidFill>
            <a:miter lim="800000"/>
            <a:headEnd/>
            <a:tailEnd/>
          </a:ln>
        </p:spPr>
        <p:txBody>
          <a:bodyPr>
            <a:spAutoFit/>
          </a:bodyPr>
          <a:lstStyle/>
          <a:p>
            <a:pPr marL="342900" indent="-342900" eaLnBrk="0" hangingPunct="0"/>
            <a:r>
              <a:rPr lang="en-US" b="1">
                <a:solidFill>
                  <a:srgbClr val="FFFFFF"/>
                </a:solidFill>
              </a:rPr>
              <a:t>1.  John Squires</a:t>
            </a:r>
          </a:p>
          <a:p>
            <a:pPr marL="342900" indent="-342900" eaLnBrk="0" hangingPunct="0"/>
            <a:r>
              <a:rPr lang="en-US" sz="1400">
                <a:solidFill>
                  <a:srgbClr val="FFFFFF"/>
                </a:solidFill>
              </a:rPr>
              <a:t>       </a:t>
            </a:r>
            <a:r>
              <a:rPr lang="en-US" sz="1400" b="1">
                <a:solidFill>
                  <a:srgbClr val="FFFFFF"/>
                </a:solidFill>
              </a:rPr>
              <a:t>757-686-4253 or  757-438-6424</a:t>
            </a:r>
            <a:endParaRPr lang="en-US" sz="1400">
              <a:solidFill>
                <a:srgbClr val="FFFFFF"/>
              </a:solidFill>
            </a:endParaRPr>
          </a:p>
          <a:p>
            <a:pPr marL="342900" indent="-342900" eaLnBrk="0" hangingPunct="0"/>
            <a:r>
              <a:rPr lang="en-US" b="1">
                <a:solidFill>
                  <a:srgbClr val="FFFFFF"/>
                </a:solidFill>
              </a:rPr>
              <a:t>2.  Daniel Mewhorter</a:t>
            </a:r>
          </a:p>
          <a:p>
            <a:pPr marL="342900" indent="-342900" eaLnBrk="0" hangingPunct="0"/>
            <a:r>
              <a:rPr lang="en-US" sz="1400">
                <a:solidFill>
                  <a:srgbClr val="FFFFFF"/>
                </a:solidFill>
              </a:rPr>
              <a:t>       </a:t>
            </a:r>
            <a:r>
              <a:rPr lang="en-US" sz="1400" b="1">
                <a:solidFill>
                  <a:srgbClr val="FFFFFF"/>
                </a:solidFill>
              </a:rPr>
              <a:t>757-295-2056 or 757-621-7632</a:t>
            </a:r>
          </a:p>
          <a:p>
            <a:pPr marL="342900" indent="-342900" eaLnBrk="0" hangingPunct="0"/>
            <a:r>
              <a:rPr lang="en-US" b="1">
                <a:solidFill>
                  <a:srgbClr val="FFFFFF"/>
                </a:solidFill>
              </a:rPr>
              <a:t>3.  Cordell Viehweg</a:t>
            </a:r>
          </a:p>
          <a:p>
            <a:pPr marL="342900" indent="-342900" eaLnBrk="0" hangingPunct="0"/>
            <a:r>
              <a:rPr lang="en-US" sz="1400">
                <a:solidFill>
                  <a:srgbClr val="FFFFFF"/>
                </a:solidFill>
              </a:rPr>
              <a:t>       </a:t>
            </a:r>
            <a:r>
              <a:rPr lang="en-US" sz="1400" b="1">
                <a:solidFill>
                  <a:srgbClr val="FFFFFF"/>
                </a:solidFill>
              </a:rPr>
              <a:t>757-686-4148 or 757-274-7195</a:t>
            </a:r>
          </a:p>
          <a:p>
            <a:pPr marL="342900" indent="-342900" eaLnBrk="0" hangingPunct="0">
              <a:buFontTx/>
              <a:buAutoNum type="arabicPeriod" startAt="4"/>
            </a:pPr>
            <a:r>
              <a:rPr lang="en-US" b="1">
                <a:solidFill>
                  <a:srgbClr val="FFFFFF"/>
                </a:solidFill>
              </a:rPr>
              <a:t>Command Duty Officer</a:t>
            </a:r>
          </a:p>
          <a:p>
            <a:pPr marL="342900" indent="-342900" eaLnBrk="0" hangingPunct="0"/>
            <a:r>
              <a:rPr lang="en-US" sz="1400" b="1">
                <a:solidFill>
                  <a:srgbClr val="FFFFFF"/>
                </a:solidFill>
              </a:rPr>
              <a:t>       </a:t>
            </a:r>
            <a:r>
              <a:rPr lang="en-US" sz="1400" b="1">
                <a:cs typeface="Arial" charset="0"/>
              </a:rPr>
              <a:t>757-615-3834 (call if no response from 1-3)</a:t>
            </a:r>
            <a:endParaRPr lang="en-US" sz="1400" b="1">
              <a:solidFill>
                <a:srgbClr val="FFFFFF"/>
              </a:solidFill>
              <a:cs typeface="Arial" charset="0"/>
            </a:endParaRPr>
          </a:p>
          <a:p>
            <a:pPr marL="342900" indent="-342900" algn="r" eaLnBrk="0" hangingPunct="0"/>
            <a:r>
              <a:rPr lang="en-US" sz="1000" b="1">
                <a:solidFill>
                  <a:srgbClr val="FFFFFF"/>
                </a:solidFill>
              </a:rPr>
              <a:t>* after hours</a:t>
            </a:r>
            <a:endParaRPr lang="en-US">
              <a:solidFill>
                <a:srgbClr val="FFFFFF"/>
              </a:solidFill>
            </a:endParaRPr>
          </a:p>
        </p:txBody>
      </p:sp>
      <p:sp>
        <p:nvSpPr>
          <p:cNvPr id="66568" name="Oval 4" descr="Water droplets"/>
          <p:cNvSpPr>
            <a:spLocks noChangeArrowheads="1"/>
          </p:cNvSpPr>
          <p:nvPr/>
        </p:nvSpPr>
        <p:spPr bwMode="auto">
          <a:xfrm>
            <a:off x="7362825" y="3886200"/>
            <a:ext cx="1295400" cy="381000"/>
          </a:xfrm>
          <a:prstGeom prst="ellipse">
            <a:avLst/>
          </a:prstGeom>
          <a:blipFill dpi="0" rotWithShape="1">
            <a:blip r:embed="rId3"/>
            <a:srcRect/>
            <a:tile tx="0" ty="0" sx="100000" sy="100000" flip="none" algn="tl"/>
          </a:blipFill>
          <a:ln w="25400">
            <a:solidFill>
              <a:schemeClr val="tx1"/>
            </a:solidFill>
            <a:round/>
            <a:headEnd/>
            <a:tailEnd/>
          </a:ln>
        </p:spPr>
        <p:txBody>
          <a:bodyPr wrap="none" anchor="ctr"/>
          <a:lstStyle/>
          <a:p>
            <a:pPr eaLnBrk="0" hangingPunct="0"/>
            <a:endParaRPr lang="en-US"/>
          </a:p>
        </p:txBody>
      </p:sp>
      <p:sp>
        <p:nvSpPr>
          <p:cNvPr id="66569" name="Rectangle 14"/>
          <p:cNvSpPr>
            <a:spLocks noChangeArrowheads="1"/>
          </p:cNvSpPr>
          <p:nvPr/>
        </p:nvSpPr>
        <p:spPr bwMode="auto">
          <a:xfrm>
            <a:off x="7315200" y="3962400"/>
            <a:ext cx="1398588" cy="276225"/>
          </a:xfrm>
          <a:prstGeom prst="rect">
            <a:avLst/>
          </a:prstGeom>
          <a:noFill/>
          <a:ln w="9525">
            <a:noFill/>
            <a:miter lim="800000"/>
            <a:headEnd/>
            <a:tailEnd/>
          </a:ln>
        </p:spPr>
        <p:txBody>
          <a:bodyPr wrap="none">
            <a:spAutoFit/>
          </a:bodyPr>
          <a:lstStyle/>
          <a:p>
            <a:pPr eaLnBrk="0" hangingPunct="0"/>
            <a:r>
              <a:rPr lang="en-US" sz="1200" b="1">
                <a:solidFill>
                  <a:srgbClr val="000000"/>
                </a:solidFill>
                <a:latin typeface="Arial Black" pitchFamily="34" charset="0"/>
              </a:rPr>
              <a:t>757-438-6424*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1"/>
          <p:cNvSpPr txBox="1">
            <a:spLocks noChangeArrowheads="1"/>
          </p:cNvSpPr>
          <p:nvPr/>
        </p:nvSpPr>
        <p:spPr bwMode="auto">
          <a:xfrm>
            <a:off x="5638800" y="5486400"/>
            <a:ext cx="3505200" cy="1754188"/>
          </a:xfrm>
          <a:prstGeom prst="rect">
            <a:avLst/>
          </a:prstGeom>
          <a:noFill/>
          <a:ln w="9525">
            <a:noFill/>
            <a:miter lim="800000"/>
            <a:headEnd/>
            <a:tailEnd/>
          </a:ln>
        </p:spPr>
        <p:txBody>
          <a:bodyPr>
            <a:spAutoFit/>
          </a:bodyPr>
          <a:lstStyle/>
          <a:p>
            <a:pPr eaLnBrk="0" hangingPunct="0"/>
            <a:endParaRPr lang="en-US"/>
          </a:p>
          <a:p>
            <a:pPr eaLnBrk="0" hangingPunct="0"/>
            <a:r>
              <a:rPr lang="en-US"/>
              <a:t>Robert Netsch</a:t>
            </a:r>
          </a:p>
          <a:p>
            <a:pPr eaLnBrk="0" hangingPunct="0"/>
            <a:r>
              <a:rPr lang="en-US"/>
              <a:t>Robert.c.netsch@uscg.mil</a:t>
            </a:r>
          </a:p>
          <a:p>
            <a:pPr eaLnBrk="0" hangingPunct="0"/>
            <a:r>
              <a:rPr lang="en-US"/>
              <a:t>C3CEN</a:t>
            </a:r>
          </a:p>
          <a:p>
            <a:pPr eaLnBrk="0" hangingPunct="0"/>
            <a:endParaRPr lang="en-US"/>
          </a:p>
          <a:p>
            <a:pPr eaLnBrk="0" hangingPunct="0"/>
            <a:endParaRPr lang="en-US"/>
          </a:p>
        </p:txBody>
      </p:sp>
      <p:sp>
        <p:nvSpPr>
          <p:cNvPr id="68610" name="Rectangle 2"/>
          <p:cNvSpPr>
            <a:spLocks noChangeArrowheads="1"/>
          </p:cNvSpPr>
          <p:nvPr/>
        </p:nvSpPr>
        <p:spPr bwMode="auto">
          <a:xfrm>
            <a:off x="0" y="2667000"/>
            <a:ext cx="9144000" cy="369888"/>
          </a:xfrm>
          <a:prstGeom prst="rect">
            <a:avLst/>
          </a:prstGeom>
          <a:noFill/>
          <a:ln w="9525">
            <a:noFill/>
            <a:miter lim="800000"/>
            <a:headEnd/>
            <a:tailEnd/>
          </a:ln>
        </p:spPr>
        <p:txBody>
          <a:bodyPr>
            <a:spAutoFit/>
          </a:bodyPr>
          <a:lstStyle/>
          <a:p>
            <a:pPr algn="ctr" eaLnBrk="0" hangingPunct="0"/>
            <a:r>
              <a:rPr lang="en-US"/>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83400481-0479-47C2-82F9-C79C555D9B78}" type="slidenum">
              <a:rPr lang="en-US" smtClean="0"/>
              <a:pPr>
                <a:defRPr/>
              </a:pPr>
              <a:t>4</a:t>
            </a:fld>
            <a:endParaRPr lang="en-US" dirty="0"/>
          </a:p>
        </p:txBody>
      </p:sp>
      <p:sp>
        <p:nvSpPr>
          <p:cNvPr id="8" name="Rectangle 7"/>
          <p:cNvSpPr/>
          <p:nvPr/>
        </p:nvSpPr>
        <p:spPr>
          <a:xfrm rot="19591662">
            <a:off x="-78225" y="185648"/>
            <a:ext cx="3108543" cy="2585323"/>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New </a:t>
            </a:r>
            <a:b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Basemap</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Options</a:t>
            </a:r>
          </a:p>
        </p:txBody>
      </p:sp>
      <p:sp>
        <p:nvSpPr>
          <p:cNvPr id="21507" name="TextBox 6"/>
          <p:cNvSpPr txBox="1">
            <a:spLocks noChangeArrowheads="1"/>
          </p:cNvSpPr>
          <p:nvPr/>
        </p:nvSpPr>
        <p:spPr bwMode="auto">
          <a:xfrm>
            <a:off x="2133600" y="3048000"/>
            <a:ext cx="6248400" cy="3662363"/>
          </a:xfrm>
          <a:prstGeom prst="rect">
            <a:avLst/>
          </a:prstGeom>
          <a:noFill/>
          <a:ln w="9525">
            <a:noFill/>
            <a:miter lim="800000"/>
            <a:headEnd/>
            <a:tailEnd/>
          </a:ln>
        </p:spPr>
        <p:txBody>
          <a:bodyPr>
            <a:spAutoFit/>
          </a:bodyPr>
          <a:lstStyle/>
          <a:p>
            <a:pPr eaLnBrk="0" hangingPunct="0">
              <a:buFont typeface="Arial" charset="0"/>
              <a:buChar char="•"/>
            </a:pPr>
            <a:r>
              <a:rPr lang="en-US"/>
              <a:t>  NOAA/River/CYC Charts</a:t>
            </a:r>
            <a:br>
              <a:rPr lang="en-US"/>
            </a:br>
            <a:endParaRPr lang="en-US"/>
          </a:p>
          <a:p>
            <a:pPr eaLnBrk="0" hangingPunct="0">
              <a:buFont typeface="Arial" charset="0"/>
              <a:buChar char="•"/>
            </a:pPr>
            <a:r>
              <a:rPr lang="en-US"/>
              <a:t>  Topographic (ArcGIS Online)</a:t>
            </a:r>
            <a:br>
              <a:rPr lang="en-US"/>
            </a:br>
            <a:endParaRPr lang="en-US"/>
          </a:p>
          <a:p>
            <a:pPr eaLnBrk="0" hangingPunct="0">
              <a:buFont typeface="Arial" charset="0"/>
              <a:buChar char="•"/>
            </a:pPr>
            <a:r>
              <a:rPr lang="en-US"/>
              <a:t>  Imagery Hybrid (Bing)</a:t>
            </a:r>
            <a:br>
              <a:rPr lang="en-US"/>
            </a:br>
            <a:endParaRPr lang="en-US"/>
          </a:p>
          <a:p>
            <a:pPr eaLnBrk="0" hangingPunct="0">
              <a:buFont typeface="Arial" charset="0"/>
              <a:buChar char="•"/>
            </a:pPr>
            <a:r>
              <a:rPr lang="en-US"/>
              <a:t>  Aeronautic </a:t>
            </a:r>
          </a:p>
          <a:p>
            <a:pPr eaLnBrk="0" hangingPunct="0">
              <a:buFont typeface="Arial" charset="0"/>
              <a:buNone/>
            </a:pPr>
            <a:endParaRPr lang="en-US"/>
          </a:p>
          <a:p>
            <a:pPr eaLnBrk="0" hangingPunct="0">
              <a:buFont typeface="Arial" charset="0"/>
              <a:buChar char="•"/>
            </a:pPr>
            <a:r>
              <a:rPr lang="en-US"/>
              <a:t>  User Configurable</a:t>
            </a:r>
            <a:br>
              <a:rPr lang="en-US"/>
            </a:br>
            <a:endParaRPr lang="en-US"/>
          </a:p>
          <a:p>
            <a:pPr eaLnBrk="0" hangingPunct="0">
              <a:buFont typeface="Arial" charset="0"/>
              <a:buChar char="•"/>
            </a:pPr>
            <a:r>
              <a:rPr lang="en-US"/>
              <a:t>   Yes – Old School Grey Scale still available</a:t>
            </a:r>
            <a:br>
              <a:rPr lang="en-US"/>
            </a:br>
            <a:r>
              <a:rPr lang="en-US"/>
              <a:t/>
            </a:r>
            <a:br>
              <a:rPr lang="en-US"/>
            </a:br>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pPr eaLnBrk="0" hangingPunct="0"/>
            <a:endParaRPr lang="en-US"/>
          </a:p>
        </p:txBody>
      </p:sp>
      <p:sp>
        <p:nvSpPr>
          <p:cNvPr id="23554"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pPr eaLnBrk="0" hangingPunct="0"/>
            <a:r>
              <a:rPr lang="en-US"/>
              <a:t>SAROPS PMR (9/22/2010)  C3CEN PLC2</a:t>
            </a:r>
          </a:p>
        </p:txBody>
      </p:sp>
      <p:sp>
        <p:nvSpPr>
          <p:cNvPr id="6" name="Slide Number Placeholder 5"/>
          <p:cNvSpPr>
            <a:spLocks noGrp="1"/>
          </p:cNvSpPr>
          <p:nvPr>
            <p:ph type="sldNum" sz="quarter" idx="4294967295"/>
          </p:nvPr>
        </p:nvSpPr>
        <p:spPr/>
        <p:txBody>
          <a:bodyPr/>
          <a:lstStyle/>
          <a:p>
            <a:pPr>
              <a:defRPr/>
            </a:pPr>
            <a:fld id="{721A69F2-DA16-49A8-802B-C040B2C7829A}" type="slidenum">
              <a:rPr lang="en-US" smtClean="0"/>
              <a:pPr>
                <a:defRPr/>
              </a:pPr>
              <a:t>5</a:t>
            </a:fld>
            <a:endParaRPr lang="en-US"/>
          </a:p>
        </p:txBody>
      </p:sp>
      <p:pic>
        <p:nvPicPr>
          <p:cNvPr id="2355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pPr eaLnBrk="0" hangingPunct="0"/>
            <a:endParaRPr lang="en-US"/>
          </a:p>
        </p:txBody>
      </p:sp>
      <p:sp>
        <p:nvSpPr>
          <p:cNvPr id="25602"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pPr eaLnBrk="0" hangingPunct="0"/>
            <a:r>
              <a:rPr lang="en-US"/>
              <a:t>SAROPS PMR (9/22/2010)  C3CEN PLC2</a:t>
            </a:r>
          </a:p>
        </p:txBody>
      </p:sp>
      <p:sp>
        <p:nvSpPr>
          <p:cNvPr id="6" name="Slide Number Placeholder 5"/>
          <p:cNvSpPr>
            <a:spLocks noGrp="1"/>
          </p:cNvSpPr>
          <p:nvPr>
            <p:ph type="sldNum" sz="quarter" idx="4294967295"/>
          </p:nvPr>
        </p:nvSpPr>
        <p:spPr/>
        <p:txBody>
          <a:bodyPr/>
          <a:lstStyle/>
          <a:p>
            <a:pPr>
              <a:defRPr/>
            </a:pPr>
            <a:fld id="{0F37DE4C-846E-4D91-B15B-A1EEC8ABF0C4}" type="slidenum">
              <a:rPr lang="en-US" smtClean="0"/>
              <a:pPr>
                <a:defRPr/>
              </a:pPr>
              <a:t>6</a:t>
            </a:fld>
            <a:endParaRPr lang="en-US"/>
          </a:p>
        </p:txBody>
      </p:sp>
      <p:pic>
        <p:nvPicPr>
          <p:cNvPr id="2560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pPr eaLnBrk="0" hangingPunct="0"/>
            <a:endParaRPr lang="en-US"/>
          </a:p>
        </p:txBody>
      </p:sp>
      <p:sp>
        <p:nvSpPr>
          <p:cNvPr id="27650"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pPr eaLnBrk="0" hangingPunct="0"/>
            <a:r>
              <a:rPr lang="en-US"/>
              <a:t>SAROPS PMR (9/22/2010)  C3CEN PLC2</a:t>
            </a:r>
          </a:p>
        </p:txBody>
      </p:sp>
      <p:sp>
        <p:nvSpPr>
          <p:cNvPr id="6" name="Slide Number Placeholder 5"/>
          <p:cNvSpPr>
            <a:spLocks noGrp="1"/>
          </p:cNvSpPr>
          <p:nvPr>
            <p:ph type="sldNum" sz="quarter" idx="4294967295"/>
          </p:nvPr>
        </p:nvSpPr>
        <p:spPr/>
        <p:txBody>
          <a:bodyPr/>
          <a:lstStyle/>
          <a:p>
            <a:pPr>
              <a:defRPr/>
            </a:pPr>
            <a:fld id="{F71A827A-CAD1-45DF-84F6-41A23BF367A0}" type="slidenum">
              <a:rPr lang="en-US" smtClean="0"/>
              <a:pPr>
                <a:defRPr/>
              </a:pPr>
              <a:t>7</a:t>
            </a:fld>
            <a:endParaRPr lang="en-US"/>
          </a:p>
        </p:txBody>
      </p:sp>
      <p:pic>
        <p:nvPicPr>
          <p:cNvPr id="2765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172200"/>
            <a:ext cx="2133600" cy="476250"/>
          </a:xfrm>
        </p:spPr>
        <p:txBody>
          <a:bodyPr/>
          <a:lstStyle/>
          <a:p>
            <a:pPr>
              <a:defRPr/>
            </a:pPr>
            <a:fld id="{05284937-E053-499F-9C5A-A3116AC3AC6A}" type="slidenum">
              <a:rPr lang="en-US" smtClean="0"/>
              <a:pPr>
                <a:defRPr/>
              </a:pPr>
              <a:t>8</a:t>
            </a:fld>
            <a:endParaRPr lang="en-US" dirty="0"/>
          </a:p>
        </p:txBody>
      </p:sp>
      <p:sp>
        <p:nvSpPr>
          <p:cNvPr id="8" name="Rectangle 7"/>
          <p:cNvSpPr/>
          <p:nvPr/>
        </p:nvSpPr>
        <p:spPr>
          <a:xfrm rot="19591662">
            <a:off x="446965" y="632137"/>
            <a:ext cx="1454245" cy="923330"/>
          </a:xfrm>
          <a:prstGeom prst="rect">
            <a:avLst/>
          </a:prstGeom>
          <a:noFill/>
        </p:spPr>
        <p:txBody>
          <a:bodyPr wrap="none">
            <a:spAutoFit/>
          </a:bodyPr>
          <a:lstStyle/>
          <a:p>
            <a:pPr algn="ctr" eaLnBrk="0" hangingPunct="0">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R21</a:t>
            </a:r>
          </a:p>
        </p:txBody>
      </p:sp>
      <p:sp>
        <p:nvSpPr>
          <p:cNvPr id="29699" name="TextBox 6"/>
          <p:cNvSpPr txBox="1">
            <a:spLocks noChangeArrowheads="1"/>
          </p:cNvSpPr>
          <p:nvPr/>
        </p:nvSpPr>
        <p:spPr bwMode="auto">
          <a:xfrm>
            <a:off x="990600" y="2362200"/>
            <a:ext cx="7010400" cy="2838450"/>
          </a:xfrm>
          <a:prstGeom prst="rect">
            <a:avLst/>
          </a:prstGeom>
          <a:noFill/>
          <a:ln w="9525">
            <a:noFill/>
            <a:miter lim="800000"/>
            <a:headEnd/>
            <a:tailEnd/>
          </a:ln>
        </p:spPr>
        <p:txBody>
          <a:bodyPr>
            <a:spAutoFit/>
          </a:bodyPr>
          <a:lstStyle/>
          <a:p>
            <a:pPr eaLnBrk="0" hangingPunct="0">
              <a:buFont typeface="Arial" charset="0"/>
              <a:buChar char="•"/>
            </a:pPr>
            <a:r>
              <a:rPr lang="en-US"/>
              <a:t>  Select (user selected) LOB/Ellipse sent from R21 to SAROPS</a:t>
            </a:r>
            <a:br>
              <a:rPr lang="en-US"/>
            </a:br>
            <a:endParaRPr lang="en-US"/>
          </a:p>
          <a:p>
            <a:pPr eaLnBrk="0" hangingPunct="0">
              <a:buFont typeface="Arial" charset="0"/>
              <a:buChar char="•"/>
            </a:pPr>
            <a:r>
              <a:rPr lang="en-US"/>
              <a:t>  Publisher/subscriber model executed over the ESB</a:t>
            </a:r>
            <a:br>
              <a:rPr lang="en-US"/>
            </a:br>
            <a:endParaRPr lang="en-US"/>
          </a:p>
          <a:p>
            <a:pPr eaLnBrk="0" hangingPunct="0">
              <a:buFont typeface="Arial" charset="0"/>
              <a:buChar char="•"/>
            </a:pPr>
            <a:r>
              <a:rPr lang="en-US"/>
              <a:t>  LOB/Ellipse displayed on SAROPS as a layer</a:t>
            </a:r>
            <a:br>
              <a:rPr lang="en-US"/>
            </a:br>
            <a:endParaRPr lang="en-US"/>
          </a:p>
          <a:p>
            <a:pPr eaLnBrk="0" hangingPunct="0">
              <a:buFont typeface="Arial" charset="0"/>
              <a:buChar char="•"/>
            </a:pPr>
            <a:r>
              <a:rPr lang="en-US"/>
              <a:t>  SAROPS allows LOB to inserted as a scenario in an open </a:t>
            </a:r>
            <a:br>
              <a:rPr lang="en-US"/>
            </a:br>
            <a:r>
              <a:rPr lang="en-US"/>
              <a:t>    or new case and used to define an LOB scenario</a:t>
            </a:r>
            <a:br>
              <a:rPr lang="en-US"/>
            </a:br>
            <a:endParaRPr lang="en-US"/>
          </a:p>
          <a:p>
            <a:pPr eaLnBrk="0" hangingPunct="0">
              <a:buFont typeface="Arial" charset="0"/>
              <a:buChar char="•"/>
            </a:pPr>
            <a:r>
              <a:rPr lang="en-US"/>
              <a:t>  Yes, Audio is included too.</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CNetsch\AppData\Local\Temp\3\wz2d97\r21.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1693</TotalTime>
  <Pages>18</Pages>
  <Words>1671</Words>
  <Application>Microsoft Macintosh PowerPoint</Application>
  <PresentationFormat>On-screen Show (4:3)</PresentationFormat>
  <Paragraphs>265</Paragraphs>
  <Slides>32</Slides>
  <Notes>32</Notes>
  <HiddenSlides>2</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32</vt:i4>
      </vt:variant>
    </vt:vector>
  </HeadingPairs>
  <TitlesOfParts>
    <vt:vector size="49" baseType="lpstr">
      <vt:lpstr>Arial</vt:lpstr>
      <vt:lpstr>Wingdings</vt:lpstr>
      <vt:lpstr>Times New Roman</vt:lpstr>
      <vt:lpstr>Calibri</vt:lpstr>
      <vt:lpstr>Arial Black</vt:lpstr>
      <vt:lpstr>Ripple</vt:lpstr>
      <vt:lpstr>Ripple</vt:lpstr>
      <vt:lpstr>Ripple</vt:lpstr>
      <vt:lpstr>Ripple</vt:lpstr>
      <vt:lpstr>Ripple</vt:lpstr>
      <vt:lpstr>Ripple</vt:lpstr>
      <vt:lpstr>Ripple</vt:lpstr>
      <vt:lpstr>Ripple</vt:lpstr>
      <vt:lpstr>Ripple</vt:lpstr>
      <vt:lpstr>Ripple</vt:lpstr>
      <vt:lpstr>Ripple</vt:lpstr>
      <vt:lpstr>Ripple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SAROPS PMR</dc:title>
  <dc:subject>GDOC CCB at C2CEN on 4/15/97</dc:subject>
  <dc:creator>RCN</dc:creator>
  <cp:lastModifiedBy>Owner</cp:lastModifiedBy>
  <cp:revision>323</cp:revision>
  <cp:lastPrinted>1997-07-14T17:33:16Z</cp:lastPrinted>
  <dcterms:created xsi:type="dcterms:W3CDTF">2011-02-11T15:39:35Z</dcterms:created>
  <dcterms:modified xsi:type="dcterms:W3CDTF">2011-02-17T01:10:28Z</dcterms:modified>
</cp:coreProperties>
</file>